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91" r:id="rId4"/>
    <p:sldId id="292" r:id="rId5"/>
    <p:sldId id="277" r:id="rId6"/>
    <p:sldId id="296" r:id="rId7"/>
    <p:sldId id="293" r:id="rId8"/>
    <p:sldId id="294" r:id="rId9"/>
    <p:sldId id="297" r:id="rId10"/>
    <p:sldId id="298" r:id="rId11"/>
    <p:sldId id="290" r:id="rId12"/>
    <p:sldId id="299" r:id="rId13"/>
    <p:sldId id="300" r:id="rId14"/>
    <p:sldId id="334" r:id="rId15"/>
    <p:sldId id="301" r:id="rId16"/>
    <p:sldId id="305" r:id="rId17"/>
    <p:sldId id="302" r:id="rId18"/>
    <p:sldId id="303" r:id="rId19"/>
    <p:sldId id="304" r:id="rId20"/>
    <p:sldId id="295" r:id="rId21"/>
    <p:sldId id="309" r:id="rId22"/>
    <p:sldId id="306" r:id="rId23"/>
    <p:sldId id="308" r:id="rId24"/>
    <p:sldId id="311" r:id="rId25"/>
    <p:sldId id="310" r:id="rId26"/>
    <p:sldId id="313" r:id="rId27"/>
    <p:sldId id="314" r:id="rId28"/>
    <p:sldId id="320" r:id="rId29"/>
    <p:sldId id="321" r:id="rId30"/>
    <p:sldId id="322" r:id="rId31"/>
    <p:sldId id="323" r:id="rId32"/>
    <p:sldId id="325" r:id="rId33"/>
    <p:sldId id="324" r:id="rId34"/>
    <p:sldId id="335" r:id="rId35"/>
    <p:sldId id="327" r:id="rId36"/>
    <p:sldId id="326" r:id="rId37"/>
    <p:sldId id="317" r:id="rId38"/>
    <p:sldId id="318" r:id="rId39"/>
    <p:sldId id="319" r:id="rId40"/>
    <p:sldId id="307" r:id="rId41"/>
    <p:sldId id="331" r:id="rId42"/>
    <p:sldId id="332" r:id="rId43"/>
    <p:sldId id="333" r:id="rId44"/>
    <p:sldId id="328" r:id="rId4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17" autoAdjust="0"/>
    <p:restoredTop sz="94660"/>
  </p:normalViewPr>
  <p:slideViewPr>
    <p:cSldViewPr>
      <p:cViewPr>
        <p:scale>
          <a:sx n="100" d="100"/>
          <a:sy n="100" d="100"/>
        </p:scale>
        <p:origin x="-378"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sp>
        <p:nvSpPr>
          <p:cNvPr id="4" name="日付プレースホルダ 3"/>
          <p:cNvSpPr>
            <a:spLocks noGrp="1"/>
          </p:cNvSpPr>
          <p:nvPr>
            <p:ph type="dt" sz="half" idx="10"/>
          </p:nvPr>
        </p:nvSpPr>
        <p:spPr/>
        <p:txBody>
          <a:bodyPr/>
          <a:lstStyle/>
          <a:p>
            <a:fld id="{A70274B6-1FEA-4D0A-90DF-E1B6D3B7C6BF}" type="datetimeFigureOut">
              <a:rPr kumimoji="1" lang="ja-JP" altLang="en-US" smtClean="0"/>
              <a:pPr/>
              <a:t>2015/1/15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6683071-FCA3-4C4A-9AA4-590F81129D3E}"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70274B6-1FEA-4D0A-90DF-E1B6D3B7C6BF}" type="datetimeFigureOut">
              <a:rPr kumimoji="1" lang="ja-JP" altLang="en-US" smtClean="0"/>
              <a:pPr/>
              <a:t>2015/1/15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6683071-FCA3-4C4A-9AA4-590F81129D3E}"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70274B6-1FEA-4D0A-90DF-E1B6D3B7C6BF}" type="datetimeFigureOut">
              <a:rPr kumimoji="1" lang="ja-JP" altLang="en-US" smtClean="0"/>
              <a:pPr/>
              <a:t>2015/1/15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6683071-FCA3-4C4A-9AA4-590F81129D3E}"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70274B6-1FEA-4D0A-90DF-E1B6D3B7C6BF}" type="datetimeFigureOut">
              <a:rPr kumimoji="1" lang="ja-JP" altLang="en-US" smtClean="0"/>
              <a:pPr/>
              <a:t>2015/1/15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6683071-FCA3-4C4A-9AA4-590F81129D3E}"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A70274B6-1FEA-4D0A-90DF-E1B6D3B7C6BF}" type="datetimeFigureOut">
              <a:rPr kumimoji="1" lang="ja-JP" altLang="en-US" smtClean="0"/>
              <a:pPr/>
              <a:t>2015/1/15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6683071-FCA3-4C4A-9AA4-590F81129D3E}"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70274B6-1FEA-4D0A-90DF-E1B6D3B7C6BF}" type="datetimeFigureOut">
              <a:rPr kumimoji="1" lang="ja-JP" altLang="en-US" smtClean="0"/>
              <a:pPr/>
              <a:t>2015/1/15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6683071-FCA3-4C4A-9AA4-590F81129D3E}"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A70274B6-1FEA-4D0A-90DF-E1B6D3B7C6BF}" type="datetimeFigureOut">
              <a:rPr kumimoji="1" lang="ja-JP" altLang="en-US" smtClean="0"/>
              <a:pPr/>
              <a:t>2015/1/15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06683071-FCA3-4C4A-9AA4-590F81129D3E}"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A70274B6-1FEA-4D0A-90DF-E1B6D3B7C6BF}" type="datetimeFigureOut">
              <a:rPr kumimoji="1" lang="ja-JP" altLang="en-US" smtClean="0"/>
              <a:pPr/>
              <a:t>2015/1/15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06683071-FCA3-4C4A-9AA4-590F81129D3E}"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70274B6-1FEA-4D0A-90DF-E1B6D3B7C6BF}" type="datetimeFigureOut">
              <a:rPr kumimoji="1" lang="ja-JP" altLang="en-US" smtClean="0"/>
              <a:pPr/>
              <a:t>2015/1/15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06683071-FCA3-4C4A-9AA4-590F81129D3E}"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70274B6-1FEA-4D0A-90DF-E1B6D3B7C6BF}" type="datetimeFigureOut">
              <a:rPr kumimoji="1" lang="ja-JP" altLang="en-US" smtClean="0"/>
              <a:pPr/>
              <a:t>2015/1/15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6683071-FCA3-4C4A-9AA4-590F81129D3E}"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70274B6-1FEA-4D0A-90DF-E1B6D3B7C6BF}" type="datetimeFigureOut">
              <a:rPr kumimoji="1" lang="ja-JP" altLang="en-US" smtClean="0"/>
              <a:pPr/>
              <a:t>2015/1/15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6683071-FCA3-4C4A-9AA4-590F81129D3E}"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A70274B6-1FEA-4D0A-90DF-E1B6D3B7C6BF}" type="datetimeFigureOut">
              <a:rPr lang="ja-JP" altLang="en-US" smtClean="0"/>
              <a:pPr/>
              <a:t>2015/1/15</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6683071-FCA3-4C4A-9AA4-590F81129D3E}" type="slidenum">
              <a:rPr lang="ja-JP" altLang="en-US" smtClean="0"/>
              <a:pPr/>
              <a:t>&lt;#&gt;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kumimoji="1" lang="en-US" altLang="ja-JP" dirty="0" smtClean="0"/>
              <a:t/>
            </a:r>
            <a:br>
              <a:rPr kumimoji="1" lang="en-US" altLang="ja-JP" dirty="0" smtClean="0"/>
            </a:br>
            <a:r>
              <a:rPr kumimoji="1" lang="ja-JP" altLang="en-US" dirty="0" smtClean="0"/>
              <a:t>ソーシャルゲームの</a:t>
            </a:r>
            <a:r>
              <a:rPr kumimoji="1" lang="en-US" altLang="ja-JP" dirty="0" smtClean="0"/>
              <a:t/>
            </a:r>
            <a:br>
              <a:rPr kumimoji="1" lang="en-US" altLang="ja-JP" dirty="0" smtClean="0"/>
            </a:br>
            <a:r>
              <a:rPr kumimoji="1" lang="ja-JP" altLang="en-US" dirty="0" smtClean="0"/>
              <a:t>カード</a:t>
            </a:r>
            <a:r>
              <a:rPr lang="ja-JP" altLang="en-US" dirty="0" smtClean="0"/>
              <a:t>需要</a:t>
            </a:r>
            <a:r>
              <a:rPr lang="ja-JP" altLang="en-US" dirty="0" smtClean="0"/>
              <a:t>の話</a:t>
            </a:r>
            <a:endParaRPr kumimoji="1" lang="ja-JP" altLang="en-US" dirty="0"/>
          </a:p>
        </p:txBody>
      </p:sp>
      <p:sp>
        <p:nvSpPr>
          <p:cNvPr id="3" name="サブタイトル 2"/>
          <p:cNvSpPr>
            <a:spLocks noGrp="1"/>
          </p:cNvSpPr>
          <p:nvPr>
            <p:ph type="subTitle" idx="1"/>
          </p:nvPr>
        </p:nvSpPr>
        <p:spPr/>
        <p:txBody>
          <a:bodyPr>
            <a:normAutofit/>
          </a:bodyPr>
          <a:lstStyle/>
          <a:p>
            <a:r>
              <a:rPr kumimoji="1" lang="ja-JP" altLang="en-US" sz="2000" dirty="0" smtClean="0"/>
              <a:t>社内</a:t>
            </a:r>
            <a:r>
              <a:rPr kumimoji="1" lang="en-US" altLang="ja-JP" sz="2000" dirty="0" smtClean="0"/>
              <a:t>LT</a:t>
            </a:r>
            <a:r>
              <a:rPr kumimoji="1" lang="ja-JP" altLang="en-US" sz="2000" dirty="0" smtClean="0"/>
              <a:t>大会 </a:t>
            </a:r>
            <a:r>
              <a:rPr kumimoji="1" lang="en-US" altLang="ja-JP" sz="2000" dirty="0" smtClean="0"/>
              <a:t>#2</a:t>
            </a:r>
          </a:p>
          <a:p>
            <a:r>
              <a:rPr lang="en-US" altLang="ja-JP" sz="2000" dirty="0" err="1" smtClean="0"/>
              <a:t>Mynet</a:t>
            </a:r>
            <a:r>
              <a:rPr lang="en-US" altLang="ja-JP" sz="2000" dirty="0" smtClean="0"/>
              <a:t> Inc</a:t>
            </a:r>
          </a:p>
          <a:p>
            <a:r>
              <a:rPr kumimoji="1" lang="ja-JP" altLang="en-US" sz="2000" dirty="0" smtClean="0"/>
              <a:t>大村</a:t>
            </a:r>
            <a:endParaRPr kumimoji="1" lang="ja-JP" alt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4" y="2780928"/>
            <a:ext cx="8229600" cy="1008112"/>
          </a:xfrm>
        </p:spPr>
        <p:txBody>
          <a:bodyPr>
            <a:normAutofit/>
          </a:bodyPr>
          <a:lstStyle/>
          <a:p>
            <a:pPr algn="ctr">
              <a:buNone/>
            </a:pPr>
            <a:r>
              <a:rPr kumimoji="1" lang="ja-JP" altLang="en-US" dirty="0" smtClean="0"/>
              <a:t>もっと強いヤツに会いに行かせよう！</a:t>
            </a:r>
            <a:endParaRPr kumimoji="1" lang="en-US" altLang="ja-JP"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omura\Desktop\究極進化.jpg"/>
          <p:cNvPicPr>
            <a:picLocks noChangeAspect="1" noChangeArrowheads="1"/>
          </p:cNvPicPr>
          <p:nvPr/>
        </p:nvPicPr>
        <p:blipFill>
          <a:blip r:embed="rId2" cstate="print"/>
          <a:srcRect/>
          <a:stretch>
            <a:fillRect/>
          </a:stretch>
        </p:blipFill>
        <p:spPr bwMode="auto">
          <a:xfrm>
            <a:off x="611560" y="260648"/>
            <a:ext cx="8064896" cy="630907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リリース</a:t>
            </a:r>
            <a:r>
              <a:rPr lang="en-US" altLang="ja-JP" dirty="0" smtClean="0"/>
              <a:t>10</a:t>
            </a:r>
            <a:r>
              <a:rPr lang="ja-JP" altLang="en-US" dirty="0" smtClean="0"/>
              <a:t>ヶ月後</a:t>
            </a:r>
            <a:endParaRPr kumimoji="1" lang="ja-JP" altLang="en-US" dirty="0"/>
          </a:p>
        </p:txBody>
      </p:sp>
      <p:sp>
        <p:nvSpPr>
          <p:cNvPr id="4" name="タイトル 1"/>
          <p:cNvSpPr txBox="1">
            <a:spLocks/>
          </p:cNvSpPr>
          <p:nvPr/>
        </p:nvSpPr>
        <p:spPr>
          <a:xfrm>
            <a:off x="467544" y="5013176"/>
            <a:ext cx="8229600" cy="1359024"/>
          </a:xfrm>
          <a:prstGeom prst="rect">
            <a:avLst/>
          </a:prstGeom>
        </p:spPr>
        <p:txBody>
          <a:bodyPr vert="horz" lIns="91440" tIns="45720" rIns="91440" bIns="45720" rtlCol="0" anchor="ctr">
            <a:normAutofit fontScale="55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ja-JP" altLang="en-US" sz="4400" dirty="0" smtClean="0">
                <a:solidFill>
                  <a:schemeClr val="bg1"/>
                </a:solidFill>
                <a:latin typeface="+mj-lt"/>
                <a:ea typeface="+mj-ea"/>
                <a:cs typeface="+mj-cs"/>
              </a:rPr>
              <a:t>超サイヤを超えたサイヤ人をもう一つ超えた超サイヤ人 </a:t>
            </a:r>
            <a:r>
              <a:rPr lang="en-US" altLang="ja-JP" sz="4400" dirty="0" smtClean="0">
                <a:solidFill>
                  <a:schemeClr val="bg1"/>
                </a:solidFill>
                <a:latin typeface="+mj-lt"/>
                <a:ea typeface="+mj-ea"/>
                <a:cs typeface="+mj-cs"/>
              </a:rPr>
              <a:t>GOKU</a:t>
            </a:r>
            <a:endParaRPr kumimoji="1" lang="en-US" altLang="ja-JP" sz="4400" b="0" i="0" u="none" strike="noStrike" kern="1200" cap="none" spc="0" normalizeH="0" baseline="0" noProof="0" dirty="0" smtClean="0">
              <a:ln>
                <a:noFill/>
              </a:ln>
              <a:solidFill>
                <a:schemeClr val="bg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dirty="0" smtClean="0">
                <a:ln>
                  <a:noFill/>
                </a:ln>
                <a:solidFill>
                  <a:schemeClr val="bg1"/>
                </a:solidFill>
                <a:effectLst/>
                <a:uLnTx/>
                <a:uFillTx/>
                <a:latin typeface="+mj-lt"/>
                <a:ea typeface="+mj-ea"/>
                <a:cs typeface="+mj-cs"/>
              </a:rPr>
              <a:t>MAX</a:t>
            </a:r>
            <a:r>
              <a:rPr kumimoji="1" lang="ja-JP" altLang="en-US" sz="4400" b="0" i="0" u="none" strike="noStrike" kern="1200" cap="none" spc="0" normalizeH="0" baseline="0" noProof="0" dirty="0" smtClean="0">
                <a:ln>
                  <a:noFill/>
                </a:ln>
                <a:solidFill>
                  <a:schemeClr val="bg1"/>
                </a:solidFill>
                <a:effectLst/>
                <a:uLnTx/>
                <a:uFillTx/>
                <a:latin typeface="+mj-lt"/>
                <a:ea typeface="+mj-ea"/>
                <a:cs typeface="+mj-cs"/>
              </a:rPr>
              <a:t>攻</a:t>
            </a:r>
            <a:r>
              <a:rPr kumimoji="1" lang="en-US" altLang="ja-JP" sz="4400" b="0" i="0" u="none" strike="noStrike" kern="1200" cap="none" spc="0" normalizeH="0" baseline="0" noProof="0" dirty="0" smtClean="0">
                <a:ln>
                  <a:noFill/>
                </a:ln>
                <a:solidFill>
                  <a:schemeClr val="bg1"/>
                </a:solidFill>
                <a:effectLst/>
                <a:uLnTx/>
                <a:uFillTx/>
                <a:latin typeface="+mj-lt"/>
                <a:ea typeface="+mj-ea"/>
                <a:cs typeface="+mj-cs"/>
              </a:rPr>
              <a:t>:</a:t>
            </a:r>
            <a:r>
              <a:rPr kumimoji="1" lang="en-US" altLang="ja-JP" sz="4400" b="0" i="0" u="none" strike="noStrike" kern="1200" cap="none" spc="0" normalizeH="0" noProof="0" dirty="0" smtClean="0">
                <a:ln>
                  <a:noFill/>
                </a:ln>
                <a:solidFill>
                  <a:schemeClr val="bg1"/>
                </a:solidFill>
                <a:effectLst/>
                <a:uLnTx/>
                <a:uFillTx/>
                <a:latin typeface="+mj-lt"/>
                <a:ea typeface="+mj-ea"/>
                <a:cs typeface="+mj-cs"/>
              </a:rPr>
              <a:t> 18000</a:t>
            </a:r>
          </a:p>
          <a:p>
            <a:pPr marL="0" marR="0" lvl="0" indent="0" defTabSz="914400" rtl="0" eaLnBrk="1" fontAlgn="auto" latinLnBrk="0" hangingPunct="1">
              <a:lnSpc>
                <a:spcPct val="100000"/>
              </a:lnSpc>
              <a:spcBef>
                <a:spcPct val="0"/>
              </a:spcBef>
              <a:spcAft>
                <a:spcPts val="0"/>
              </a:spcAft>
              <a:buClrTx/>
              <a:buSzTx/>
              <a:buFontTx/>
              <a:buNone/>
              <a:tabLst/>
              <a:defRPr/>
            </a:pPr>
            <a:r>
              <a:rPr lang="en-US" altLang="ja-JP" sz="4400" baseline="0" dirty="0" smtClean="0">
                <a:solidFill>
                  <a:schemeClr val="bg1"/>
                </a:solidFill>
                <a:latin typeface="+mj-lt"/>
                <a:ea typeface="+mj-ea"/>
                <a:cs typeface="+mj-cs"/>
              </a:rPr>
              <a:t>MAX</a:t>
            </a:r>
            <a:r>
              <a:rPr lang="ja-JP" altLang="en-US" sz="4400" baseline="0" dirty="0" smtClean="0">
                <a:solidFill>
                  <a:schemeClr val="bg1"/>
                </a:solidFill>
                <a:latin typeface="+mj-lt"/>
                <a:ea typeface="+mj-ea"/>
                <a:cs typeface="+mj-cs"/>
              </a:rPr>
              <a:t>防</a:t>
            </a:r>
            <a:r>
              <a:rPr lang="en-US" altLang="ja-JP" sz="4400" baseline="0" dirty="0" smtClean="0">
                <a:solidFill>
                  <a:schemeClr val="bg1"/>
                </a:solidFill>
                <a:latin typeface="+mj-lt"/>
                <a:ea typeface="+mj-ea"/>
                <a:cs typeface="+mj-cs"/>
              </a:rPr>
              <a:t>:</a:t>
            </a:r>
            <a:r>
              <a:rPr lang="en-US" altLang="ja-JP" sz="4400" dirty="0" smtClean="0">
                <a:solidFill>
                  <a:schemeClr val="bg1"/>
                </a:solidFill>
                <a:latin typeface="+mj-lt"/>
                <a:ea typeface="+mj-ea"/>
                <a:cs typeface="+mj-cs"/>
              </a:rPr>
              <a:t> 17000</a:t>
            </a:r>
            <a:endParaRPr kumimoji="1" lang="ja-JP" alt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6146" name="Picture 2" descr="C:\Users\omura\Desktop\c068npkmmnA.jpg"/>
          <p:cNvPicPr>
            <a:picLocks noChangeAspect="1" noChangeArrowheads="1"/>
          </p:cNvPicPr>
          <p:nvPr/>
        </p:nvPicPr>
        <p:blipFill>
          <a:blip r:embed="rId2" cstate="print"/>
          <a:srcRect/>
          <a:stretch>
            <a:fillRect/>
          </a:stretch>
        </p:blipFill>
        <p:spPr bwMode="auto">
          <a:xfrm>
            <a:off x="3131840" y="1196752"/>
            <a:ext cx="2782044" cy="370939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4" y="2780928"/>
            <a:ext cx="8229600" cy="1008112"/>
          </a:xfrm>
        </p:spPr>
        <p:txBody>
          <a:bodyPr>
            <a:normAutofit/>
          </a:bodyPr>
          <a:lstStyle/>
          <a:p>
            <a:pPr algn="ctr">
              <a:buNone/>
            </a:pPr>
            <a:r>
              <a:rPr lang="ja-JP" altLang="en-US" dirty="0" smtClean="0"/>
              <a:t>解決！</a:t>
            </a:r>
            <a:endParaRPr kumimoji="1" lang="en-US" altLang="ja-JP"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4" y="2780928"/>
            <a:ext cx="8229600" cy="1008112"/>
          </a:xfrm>
        </p:spPr>
        <p:txBody>
          <a:bodyPr>
            <a:normAutofit/>
          </a:bodyPr>
          <a:lstStyle/>
          <a:p>
            <a:pPr algn="ctr">
              <a:buNone/>
            </a:pPr>
            <a:r>
              <a:rPr kumimoji="1" lang="ja-JP" altLang="en-US" dirty="0" smtClean="0"/>
              <a:t>売上上がっては</a:t>
            </a:r>
            <a:r>
              <a:rPr kumimoji="1" lang="ja-JP" altLang="en-US" dirty="0" err="1" smtClean="0"/>
              <a:t>ぴはぴはっぴー</a:t>
            </a:r>
            <a:endParaRPr kumimoji="1" lang="en-US" altLang="ja-JP" dirty="0" smtClean="0"/>
          </a:p>
        </p:txBody>
      </p:sp>
      <p:pic>
        <p:nvPicPr>
          <p:cNvPr id="1026" name="Picture 2" descr="091020_02.jpg"/>
          <p:cNvPicPr>
            <a:picLocks noChangeAspect="1" noChangeArrowheads="1"/>
          </p:cNvPicPr>
          <p:nvPr/>
        </p:nvPicPr>
        <p:blipFill>
          <a:blip r:embed="rId2" cstate="print"/>
          <a:srcRect/>
          <a:stretch>
            <a:fillRect/>
          </a:stretch>
        </p:blipFill>
        <p:spPr bwMode="auto">
          <a:xfrm>
            <a:off x="539552" y="4005064"/>
            <a:ext cx="3810000" cy="214312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4" y="2132856"/>
            <a:ext cx="8229600" cy="2520280"/>
          </a:xfrm>
        </p:spPr>
        <p:txBody>
          <a:bodyPr>
            <a:normAutofit/>
          </a:bodyPr>
          <a:lstStyle/>
          <a:p>
            <a:pPr algn="ctr">
              <a:buNone/>
            </a:pPr>
            <a:r>
              <a:rPr kumimoji="1" lang="ja-JP" altLang="en-US" dirty="0" smtClean="0"/>
              <a:t>よ</a:t>
            </a:r>
            <a:r>
              <a:rPr kumimoji="1" lang="ja-JP" altLang="en-US" dirty="0" err="1" smtClean="0"/>
              <a:t>ーし</a:t>
            </a:r>
            <a:r>
              <a:rPr kumimoji="1" lang="ja-JP" altLang="en-US" dirty="0" smtClean="0"/>
              <a:t>翌月</a:t>
            </a:r>
            <a:r>
              <a:rPr kumimoji="1" lang="ja-JP" altLang="en-US" dirty="0" smtClean="0"/>
              <a:t>は</a:t>
            </a:r>
            <a:endParaRPr kumimoji="1" lang="en-US" altLang="ja-JP" dirty="0" smtClean="0"/>
          </a:p>
          <a:p>
            <a:pPr algn="ctr">
              <a:buNone/>
            </a:pPr>
            <a:r>
              <a:rPr lang="ja-JP" altLang="en-US" dirty="0" smtClean="0"/>
              <a:t>超サイヤ人を超えた超サイヤ人を超えた</a:t>
            </a:r>
            <a:endParaRPr lang="en-US" altLang="ja-JP" dirty="0" smtClean="0"/>
          </a:p>
          <a:p>
            <a:pPr algn="ctr">
              <a:buNone/>
            </a:pPr>
            <a:r>
              <a:rPr lang="ja-JP" altLang="en-US" dirty="0" smtClean="0"/>
              <a:t>超サイヤ人を超えた超サイヤ人を出そう！</a:t>
            </a:r>
            <a:endParaRPr lang="en-US" altLang="ja-JP" dirty="0" smtClean="0"/>
          </a:p>
          <a:p>
            <a:pPr algn="ctr">
              <a:buNone/>
            </a:pPr>
            <a:endParaRPr kumimoji="1" lang="en-US" altLang="ja-JP" dirty="0" smtClean="0"/>
          </a:p>
        </p:txBody>
      </p:sp>
      <p:pic>
        <p:nvPicPr>
          <p:cNvPr id="8194" name="Picture 2" descr="C:\Users\omura\Desktop\imgres.jpg"/>
          <p:cNvPicPr>
            <a:picLocks noChangeAspect="1" noChangeArrowheads="1"/>
          </p:cNvPicPr>
          <p:nvPr/>
        </p:nvPicPr>
        <p:blipFill>
          <a:blip r:embed="rId2" cstate="print"/>
          <a:srcRect/>
          <a:stretch>
            <a:fillRect/>
          </a:stretch>
        </p:blipFill>
        <p:spPr bwMode="auto">
          <a:xfrm>
            <a:off x="755576" y="4293096"/>
            <a:ext cx="2476500" cy="1847850"/>
          </a:xfrm>
          <a:prstGeom prst="rect">
            <a:avLst/>
          </a:prstGeom>
          <a:noFill/>
        </p:spPr>
      </p:pic>
      <p:sp>
        <p:nvSpPr>
          <p:cNvPr id="4" name="爆発 1 3"/>
          <p:cNvSpPr/>
          <p:nvPr/>
        </p:nvSpPr>
        <p:spPr>
          <a:xfrm>
            <a:off x="3131840" y="3833664"/>
            <a:ext cx="2915816" cy="3024336"/>
          </a:xfrm>
          <a:prstGeom prst="irregularSeal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MAX</a:t>
            </a:r>
            <a:r>
              <a:rPr lang="ja-JP" altLang="en-US" dirty="0" smtClean="0"/>
              <a:t>攻</a:t>
            </a:r>
            <a:endParaRPr lang="en-US" altLang="ja-JP" dirty="0" smtClean="0"/>
          </a:p>
          <a:p>
            <a:pPr algn="ctr"/>
            <a:r>
              <a:rPr kumimoji="1" lang="en-US" altLang="ja-JP" sz="3200" dirty="0" smtClean="0"/>
              <a:t>19000</a:t>
            </a:r>
            <a:endParaRPr kumimoji="1" lang="ja-JP" alt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4" y="2780928"/>
            <a:ext cx="8229600" cy="1008112"/>
          </a:xfrm>
        </p:spPr>
        <p:txBody>
          <a:bodyPr>
            <a:normAutofit/>
          </a:bodyPr>
          <a:lstStyle/>
          <a:p>
            <a:pPr algn="ctr">
              <a:buNone/>
            </a:pPr>
            <a:r>
              <a:rPr kumimoji="1" lang="ja-JP" altLang="en-US" dirty="0" smtClean="0"/>
              <a:t>これで売上ばっちりだね！</a:t>
            </a:r>
            <a:endParaRPr kumimoji="1" lang="en-US" altLang="ja-JP"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4" y="2780928"/>
            <a:ext cx="8229600" cy="1008112"/>
          </a:xfrm>
        </p:spPr>
        <p:txBody>
          <a:bodyPr>
            <a:normAutofit fontScale="92500" lnSpcReduction="10000"/>
          </a:bodyPr>
          <a:lstStyle/>
          <a:p>
            <a:pPr algn="ctr">
              <a:buNone/>
            </a:pPr>
            <a:r>
              <a:rPr lang="ja-JP" altLang="en-US" dirty="0" smtClean="0"/>
              <a:t>何故か売れなくなったよ</a:t>
            </a:r>
            <a:r>
              <a:rPr lang="en-US" altLang="ja-JP" dirty="0" smtClean="0"/>
              <a:t>…</a:t>
            </a:r>
          </a:p>
          <a:p>
            <a:pPr algn="ctr">
              <a:buNone/>
            </a:pPr>
            <a:r>
              <a:rPr kumimoji="1" lang="ja-JP" altLang="en-US" dirty="0" smtClean="0"/>
              <a:t>なんで？</a:t>
            </a:r>
            <a:endParaRPr kumimoji="1" lang="en-US" altLang="ja-JP"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ユーザーのデッキ固定問題</a:t>
            </a:r>
            <a:endParaRPr kumimoji="1" lang="ja-JP" altLang="en-US" dirty="0"/>
          </a:p>
        </p:txBody>
      </p:sp>
      <p:pic>
        <p:nvPicPr>
          <p:cNvPr id="7170" name="Picture 2" descr="C:\Users\omura\Desktop\c068npkmmnA.jpg"/>
          <p:cNvPicPr>
            <a:picLocks noChangeAspect="1" noChangeArrowheads="1"/>
          </p:cNvPicPr>
          <p:nvPr/>
        </p:nvPicPr>
        <p:blipFill>
          <a:blip r:embed="rId2" cstate="print"/>
          <a:srcRect/>
          <a:stretch>
            <a:fillRect/>
          </a:stretch>
        </p:blipFill>
        <p:spPr bwMode="auto">
          <a:xfrm>
            <a:off x="251520" y="1700808"/>
            <a:ext cx="1548171" cy="2064228"/>
          </a:xfrm>
          <a:prstGeom prst="rect">
            <a:avLst/>
          </a:prstGeom>
          <a:noFill/>
        </p:spPr>
      </p:pic>
      <p:sp>
        <p:nvSpPr>
          <p:cNvPr id="6" name="タイトル 1"/>
          <p:cNvSpPr txBox="1">
            <a:spLocks/>
          </p:cNvSpPr>
          <p:nvPr/>
        </p:nvSpPr>
        <p:spPr>
          <a:xfrm>
            <a:off x="270304" y="3821912"/>
            <a:ext cx="1817420" cy="471183"/>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b="0" i="0" u="none" strike="noStrike" kern="1200" cap="none" spc="0" normalizeH="0" baseline="0" noProof="0" dirty="0" smtClean="0">
                <a:ln>
                  <a:noFill/>
                </a:ln>
                <a:solidFill>
                  <a:schemeClr val="bg1"/>
                </a:solidFill>
                <a:effectLst/>
                <a:uLnTx/>
                <a:uFillTx/>
                <a:latin typeface="+mj-lt"/>
                <a:ea typeface="+mj-ea"/>
                <a:cs typeface="+mj-cs"/>
              </a:rPr>
              <a:t>攻</a:t>
            </a:r>
            <a:r>
              <a:rPr kumimoji="1" lang="en-US" altLang="ja-JP" b="0" i="0" u="none" strike="noStrike" kern="1200" cap="none" spc="0" normalizeH="0" baseline="0" noProof="0" dirty="0" smtClean="0">
                <a:ln>
                  <a:noFill/>
                </a:ln>
                <a:solidFill>
                  <a:schemeClr val="bg1"/>
                </a:solidFill>
                <a:effectLst/>
                <a:uLnTx/>
                <a:uFillTx/>
                <a:latin typeface="+mj-lt"/>
                <a:ea typeface="+mj-ea"/>
                <a:cs typeface="+mj-cs"/>
              </a:rPr>
              <a:t>:</a:t>
            </a:r>
            <a:r>
              <a:rPr kumimoji="1" lang="en-US" altLang="ja-JP" b="0" i="0" u="none" strike="noStrike" kern="1200" cap="none" spc="0" normalizeH="0" noProof="0" dirty="0" smtClean="0">
                <a:ln>
                  <a:noFill/>
                </a:ln>
                <a:solidFill>
                  <a:schemeClr val="bg1"/>
                </a:solidFill>
                <a:effectLst/>
                <a:uLnTx/>
                <a:uFillTx/>
                <a:latin typeface="+mj-lt"/>
                <a:ea typeface="+mj-ea"/>
                <a:cs typeface="+mj-cs"/>
              </a:rPr>
              <a:t> 18000</a:t>
            </a:r>
          </a:p>
        </p:txBody>
      </p:sp>
      <p:pic>
        <p:nvPicPr>
          <p:cNvPr id="7" name="Picture 2" descr="C:\Users\omura\Desktop\c068npkmmnA.jpg"/>
          <p:cNvPicPr>
            <a:picLocks noChangeAspect="1" noChangeArrowheads="1"/>
          </p:cNvPicPr>
          <p:nvPr/>
        </p:nvPicPr>
        <p:blipFill>
          <a:blip r:embed="rId2" cstate="print"/>
          <a:srcRect/>
          <a:stretch>
            <a:fillRect/>
          </a:stretch>
        </p:blipFill>
        <p:spPr bwMode="auto">
          <a:xfrm>
            <a:off x="2051720" y="1700809"/>
            <a:ext cx="1548171" cy="2064228"/>
          </a:xfrm>
          <a:prstGeom prst="rect">
            <a:avLst/>
          </a:prstGeom>
          <a:noFill/>
        </p:spPr>
      </p:pic>
      <p:sp>
        <p:nvSpPr>
          <p:cNvPr id="8" name="タイトル 1"/>
          <p:cNvSpPr txBox="1">
            <a:spLocks/>
          </p:cNvSpPr>
          <p:nvPr/>
        </p:nvSpPr>
        <p:spPr>
          <a:xfrm>
            <a:off x="2070504" y="3821913"/>
            <a:ext cx="1817420" cy="471183"/>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b="0" i="0" u="none" strike="noStrike" kern="1200" cap="none" spc="0" normalizeH="0" baseline="0" noProof="0" dirty="0" smtClean="0">
                <a:ln>
                  <a:noFill/>
                </a:ln>
                <a:solidFill>
                  <a:schemeClr val="bg1"/>
                </a:solidFill>
                <a:effectLst/>
                <a:uLnTx/>
                <a:uFillTx/>
                <a:latin typeface="+mj-lt"/>
                <a:ea typeface="+mj-ea"/>
                <a:cs typeface="+mj-cs"/>
              </a:rPr>
              <a:t>攻</a:t>
            </a:r>
            <a:r>
              <a:rPr kumimoji="1" lang="en-US" altLang="ja-JP" b="0" i="0" u="none" strike="noStrike" kern="1200" cap="none" spc="0" normalizeH="0" baseline="0" noProof="0" dirty="0" smtClean="0">
                <a:ln>
                  <a:noFill/>
                </a:ln>
                <a:solidFill>
                  <a:schemeClr val="bg1"/>
                </a:solidFill>
                <a:effectLst/>
                <a:uLnTx/>
                <a:uFillTx/>
                <a:latin typeface="+mj-lt"/>
                <a:ea typeface="+mj-ea"/>
                <a:cs typeface="+mj-cs"/>
              </a:rPr>
              <a:t>:</a:t>
            </a:r>
            <a:r>
              <a:rPr kumimoji="1" lang="en-US" altLang="ja-JP" b="0" i="0" u="none" strike="noStrike" kern="1200" cap="none" spc="0" normalizeH="0" noProof="0" dirty="0" smtClean="0">
                <a:ln>
                  <a:noFill/>
                </a:ln>
                <a:solidFill>
                  <a:schemeClr val="bg1"/>
                </a:solidFill>
                <a:effectLst/>
                <a:uLnTx/>
                <a:uFillTx/>
                <a:latin typeface="+mj-lt"/>
                <a:ea typeface="+mj-ea"/>
                <a:cs typeface="+mj-cs"/>
              </a:rPr>
              <a:t> 18000</a:t>
            </a:r>
          </a:p>
        </p:txBody>
      </p:sp>
      <p:pic>
        <p:nvPicPr>
          <p:cNvPr id="9" name="Picture 2" descr="C:\Users\omura\Desktop\c068npkmmnA.jpg"/>
          <p:cNvPicPr>
            <a:picLocks noChangeAspect="1" noChangeArrowheads="1"/>
          </p:cNvPicPr>
          <p:nvPr/>
        </p:nvPicPr>
        <p:blipFill>
          <a:blip r:embed="rId2" cstate="print"/>
          <a:srcRect/>
          <a:stretch>
            <a:fillRect/>
          </a:stretch>
        </p:blipFill>
        <p:spPr bwMode="auto">
          <a:xfrm>
            <a:off x="3923928" y="1700809"/>
            <a:ext cx="1548171" cy="2064228"/>
          </a:xfrm>
          <a:prstGeom prst="rect">
            <a:avLst/>
          </a:prstGeom>
          <a:noFill/>
        </p:spPr>
      </p:pic>
      <p:sp>
        <p:nvSpPr>
          <p:cNvPr id="10" name="タイトル 1"/>
          <p:cNvSpPr txBox="1">
            <a:spLocks/>
          </p:cNvSpPr>
          <p:nvPr/>
        </p:nvSpPr>
        <p:spPr>
          <a:xfrm>
            <a:off x="3942712" y="3821913"/>
            <a:ext cx="1817420" cy="471183"/>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b="0" i="0" u="none" strike="noStrike" kern="1200" cap="none" spc="0" normalizeH="0" baseline="0" noProof="0" dirty="0" smtClean="0">
                <a:ln>
                  <a:noFill/>
                </a:ln>
                <a:solidFill>
                  <a:schemeClr val="bg1"/>
                </a:solidFill>
                <a:effectLst/>
                <a:uLnTx/>
                <a:uFillTx/>
                <a:latin typeface="+mj-lt"/>
                <a:ea typeface="+mj-ea"/>
                <a:cs typeface="+mj-cs"/>
              </a:rPr>
              <a:t>攻</a:t>
            </a:r>
            <a:r>
              <a:rPr kumimoji="1" lang="en-US" altLang="ja-JP" b="0" i="0" u="none" strike="noStrike" kern="1200" cap="none" spc="0" normalizeH="0" baseline="0" noProof="0" dirty="0" smtClean="0">
                <a:ln>
                  <a:noFill/>
                </a:ln>
                <a:solidFill>
                  <a:schemeClr val="bg1"/>
                </a:solidFill>
                <a:effectLst/>
                <a:uLnTx/>
                <a:uFillTx/>
                <a:latin typeface="+mj-lt"/>
                <a:ea typeface="+mj-ea"/>
                <a:cs typeface="+mj-cs"/>
              </a:rPr>
              <a:t>:</a:t>
            </a:r>
            <a:r>
              <a:rPr kumimoji="1" lang="en-US" altLang="ja-JP" b="0" i="0" u="none" strike="noStrike" kern="1200" cap="none" spc="0" normalizeH="0" noProof="0" dirty="0" smtClean="0">
                <a:ln>
                  <a:noFill/>
                </a:ln>
                <a:solidFill>
                  <a:schemeClr val="bg1"/>
                </a:solidFill>
                <a:effectLst/>
                <a:uLnTx/>
                <a:uFillTx/>
                <a:latin typeface="+mj-lt"/>
                <a:ea typeface="+mj-ea"/>
                <a:cs typeface="+mj-cs"/>
              </a:rPr>
              <a:t> 18000</a:t>
            </a:r>
          </a:p>
        </p:txBody>
      </p:sp>
      <p:pic>
        <p:nvPicPr>
          <p:cNvPr id="11" name="Picture 2" descr="C:\Users\omura\Desktop\c068npkmmnA.jpg"/>
          <p:cNvPicPr>
            <a:picLocks noChangeAspect="1" noChangeArrowheads="1"/>
          </p:cNvPicPr>
          <p:nvPr/>
        </p:nvPicPr>
        <p:blipFill>
          <a:blip r:embed="rId2" cstate="print"/>
          <a:srcRect/>
          <a:stretch>
            <a:fillRect/>
          </a:stretch>
        </p:blipFill>
        <p:spPr bwMode="auto">
          <a:xfrm>
            <a:off x="5724128" y="1700809"/>
            <a:ext cx="1548171" cy="2064228"/>
          </a:xfrm>
          <a:prstGeom prst="rect">
            <a:avLst/>
          </a:prstGeom>
          <a:noFill/>
        </p:spPr>
      </p:pic>
      <p:sp>
        <p:nvSpPr>
          <p:cNvPr id="12" name="タイトル 1"/>
          <p:cNvSpPr txBox="1">
            <a:spLocks/>
          </p:cNvSpPr>
          <p:nvPr/>
        </p:nvSpPr>
        <p:spPr>
          <a:xfrm>
            <a:off x="5742912" y="3821913"/>
            <a:ext cx="1817420" cy="471183"/>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b="0" i="0" u="none" strike="noStrike" kern="1200" cap="none" spc="0" normalizeH="0" baseline="0" noProof="0" dirty="0" smtClean="0">
                <a:ln>
                  <a:noFill/>
                </a:ln>
                <a:solidFill>
                  <a:schemeClr val="bg1"/>
                </a:solidFill>
                <a:effectLst/>
                <a:uLnTx/>
                <a:uFillTx/>
                <a:latin typeface="+mj-lt"/>
                <a:ea typeface="+mj-ea"/>
                <a:cs typeface="+mj-cs"/>
              </a:rPr>
              <a:t>攻</a:t>
            </a:r>
            <a:r>
              <a:rPr kumimoji="1" lang="en-US" altLang="ja-JP" b="0" i="0" u="none" strike="noStrike" kern="1200" cap="none" spc="0" normalizeH="0" baseline="0" noProof="0" dirty="0" smtClean="0">
                <a:ln>
                  <a:noFill/>
                </a:ln>
                <a:solidFill>
                  <a:schemeClr val="bg1"/>
                </a:solidFill>
                <a:effectLst/>
                <a:uLnTx/>
                <a:uFillTx/>
                <a:latin typeface="+mj-lt"/>
                <a:ea typeface="+mj-ea"/>
                <a:cs typeface="+mj-cs"/>
              </a:rPr>
              <a:t>:</a:t>
            </a:r>
            <a:r>
              <a:rPr kumimoji="1" lang="en-US" altLang="ja-JP" b="0" i="0" u="none" strike="noStrike" kern="1200" cap="none" spc="0" normalizeH="0" noProof="0" dirty="0" smtClean="0">
                <a:ln>
                  <a:noFill/>
                </a:ln>
                <a:solidFill>
                  <a:schemeClr val="bg1"/>
                </a:solidFill>
                <a:effectLst/>
                <a:uLnTx/>
                <a:uFillTx/>
                <a:latin typeface="+mj-lt"/>
                <a:ea typeface="+mj-ea"/>
                <a:cs typeface="+mj-cs"/>
              </a:rPr>
              <a:t> 18000</a:t>
            </a:r>
          </a:p>
        </p:txBody>
      </p:sp>
      <p:pic>
        <p:nvPicPr>
          <p:cNvPr id="13" name="Picture 2" descr="C:\Users\omura\Desktop\c068npkmmnA.jpg"/>
          <p:cNvPicPr>
            <a:picLocks noChangeAspect="1" noChangeArrowheads="1"/>
          </p:cNvPicPr>
          <p:nvPr/>
        </p:nvPicPr>
        <p:blipFill>
          <a:blip r:embed="rId2" cstate="print"/>
          <a:srcRect/>
          <a:stretch>
            <a:fillRect/>
          </a:stretch>
        </p:blipFill>
        <p:spPr bwMode="auto">
          <a:xfrm>
            <a:off x="7452320" y="1700809"/>
            <a:ext cx="1548171" cy="2064228"/>
          </a:xfrm>
          <a:prstGeom prst="rect">
            <a:avLst/>
          </a:prstGeom>
          <a:noFill/>
        </p:spPr>
      </p:pic>
      <p:sp>
        <p:nvSpPr>
          <p:cNvPr id="14" name="タイトル 1"/>
          <p:cNvSpPr txBox="1">
            <a:spLocks/>
          </p:cNvSpPr>
          <p:nvPr/>
        </p:nvSpPr>
        <p:spPr>
          <a:xfrm>
            <a:off x="7471104" y="3821913"/>
            <a:ext cx="1817420" cy="471183"/>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b="0" i="0" u="none" strike="noStrike" kern="1200" cap="none" spc="0" normalizeH="0" baseline="0" noProof="0" dirty="0" smtClean="0">
                <a:ln>
                  <a:noFill/>
                </a:ln>
                <a:solidFill>
                  <a:schemeClr val="bg1"/>
                </a:solidFill>
                <a:effectLst/>
                <a:uLnTx/>
                <a:uFillTx/>
                <a:latin typeface="+mj-lt"/>
                <a:ea typeface="+mj-ea"/>
                <a:cs typeface="+mj-cs"/>
              </a:rPr>
              <a:t>攻</a:t>
            </a:r>
            <a:r>
              <a:rPr kumimoji="1" lang="en-US" altLang="ja-JP" b="0" i="0" u="none" strike="noStrike" kern="1200" cap="none" spc="0" normalizeH="0" baseline="0" noProof="0" dirty="0" smtClean="0">
                <a:ln>
                  <a:noFill/>
                </a:ln>
                <a:solidFill>
                  <a:schemeClr val="bg1"/>
                </a:solidFill>
                <a:effectLst/>
                <a:uLnTx/>
                <a:uFillTx/>
                <a:latin typeface="+mj-lt"/>
                <a:ea typeface="+mj-ea"/>
                <a:cs typeface="+mj-cs"/>
              </a:rPr>
              <a:t>:</a:t>
            </a:r>
            <a:r>
              <a:rPr kumimoji="1" lang="en-US" altLang="ja-JP" b="0" i="0" u="none" strike="noStrike" kern="1200" cap="none" spc="0" normalizeH="0" noProof="0" dirty="0" smtClean="0">
                <a:ln>
                  <a:noFill/>
                </a:ln>
                <a:solidFill>
                  <a:schemeClr val="bg1"/>
                </a:solidFill>
                <a:effectLst/>
                <a:uLnTx/>
                <a:uFillTx/>
                <a:latin typeface="+mj-lt"/>
                <a:ea typeface="+mj-ea"/>
                <a:cs typeface="+mj-cs"/>
              </a:rPr>
              <a:t> 18000</a:t>
            </a:r>
          </a:p>
        </p:txBody>
      </p:sp>
      <p:sp>
        <p:nvSpPr>
          <p:cNvPr id="15" name="タイトル 1"/>
          <p:cNvSpPr txBox="1">
            <a:spLocks/>
          </p:cNvSpPr>
          <p:nvPr/>
        </p:nvSpPr>
        <p:spPr>
          <a:xfrm>
            <a:off x="2699792" y="4365104"/>
            <a:ext cx="3384376" cy="471183"/>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en-US" altLang="ja-JP" b="0" i="0" u="none" strike="noStrike" kern="1200" cap="none" spc="0" normalizeH="0" noProof="0" dirty="0" smtClean="0">
                <a:ln>
                  <a:noFill/>
                </a:ln>
                <a:solidFill>
                  <a:schemeClr val="bg1"/>
                </a:solidFill>
                <a:effectLst/>
                <a:uLnTx/>
                <a:uFillTx/>
                <a:latin typeface="+mj-lt"/>
                <a:ea typeface="+mj-ea"/>
                <a:cs typeface="+mj-cs"/>
              </a:rPr>
              <a:t>※5</a:t>
            </a:r>
            <a:r>
              <a:rPr lang="ja-JP" altLang="en-US" dirty="0" smtClean="0">
                <a:solidFill>
                  <a:schemeClr val="bg1"/>
                </a:solidFill>
                <a:latin typeface="+mj-lt"/>
                <a:ea typeface="+mj-ea"/>
                <a:cs typeface="+mj-cs"/>
              </a:rPr>
              <a:t>枚で</a:t>
            </a:r>
            <a:r>
              <a:rPr lang="en-US" altLang="ja-JP" dirty="0" smtClean="0">
                <a:solidFill>
                  <a:schemeClr val="bg1"/>
                </a:solidFill>
                <a:latin typeface="+mj-lt"/>
                <a:ea typeface="+mj-ea"/>
                <a:cs typeface="+mj-cs"/>
              </a:rPr>
              <a:t>1</a:t>
            </a:r>
            <a:r>
              <a:rPr lang="ja-JP" altLang="en-US" dirty="0" smtClean="0">
                <a:solidFill>
                  <a:schemeClr val="bg1"/>
                </a:solidFill>
                <a:latin typeface="+mj-lt"/>
                <a:ea typeface="+mj-ea"/>
                <a:cs typeface="+mj-cs"/>
              </a:rPr>
              <a:t>デッキの場合</a:t>
            </a:r>
            <a:endParaRPr kumimoji="1" lang="en-US" altLang="ja-JP" b="0" i="0" u="none" strike="noStrike" kern="1200" cap="none" spc="0" normalizeH="0" noProof="0" dirty="0" smtClean="0">
              <a:ln>
                <a:noFill/>
              </a:ln>
              <a:solidFill>
                <a:schemeClr val="bg1"/>
              </a:solidFill>
              <a:effectLst/>
              <a:uLnTx/>
              <a:uFillTx/>
              <a:latin typeface="+mj-lt"/>
              <a:ea typeface="+mj-ea"/>
              <a:cs typeface="+mj-cs"/>
            </a:endParaRPr>
          </a:p>
        </p:txBody>
      </p:sp>
      <p:sp>
        <p:nvSpPr>
          <p:cNvPr id="16" name="タイトル 1"/>
          <p:cNvSpPr txBox="1">
            <a:spLocks/>
          </p:cNvSpPr>
          <p:nvPr/>
        </p:nvSpPr>
        <p:spPr>
          <a:xfrm>
            <a:off x="395536" y="5229200"/>
            <a:ext cx="6192688" cy="47118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ja-JP" altLang="en-US" sz="2800" dirty="0" smtClean="0">
                <a:solidFill>
                  <a:schemeClr val="bg1"/>
                </a:solidFill>
                <a:latin typeface="+mj-lt"/>
                <a:ea typeface="+mj-ea"/>
                <a:cs typeface="+mj-cs"/>
              </a:rPr>
              <a:t>合計攻撃力： </a:t>
            </a:r>
            <a:r>
              <a:rPr lang="en-US" altLang="ja-JP" sz="2800" dirty="0" smtClean="0">
                <a:solidFill>
                  <a:schemeClr val="bg1"/>
                </a:solidFill>
                <a:latin typeface="+mj-lt"/>
                <a:ea typeface="+mj-ea"/>
                <a:cs typeface="+mj-cs"/>
              </a:rPr>
              <a:t>90,000</a:t>
            </a:r>
            <a:endParaRPr kumimoji="1" lang="en-US" altLang="ja-JP" sz="2800" b="0" i="0" u="none" strike="noStrike" kern="1200" cap="none" spc="0" normalizeH="0" noProof="0" dirty="0" smtClean="0">
              <a:ln>
                <a:noFill/>
              </a:ln>
              <a:solidFill>
                <a:schemeClr val="bg1"/>
              </a:solidFill>
              <a:effectLst/>
              <a:uLnTx/>
              <a:uFillTx/>
              <a:latin typeface="+mj-lt"/>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最強新カードと入れ替えよう</a:t>
            </a:r>
            <a:endParaRPr kumimoji="1" lang="ja-JP" altLang="en-US" dirty="0"/>
          </a:p>
        </p:txBody>
      </p:sp>
      <p:sp>
        <p:nvSpPr>
          <p:cNvPr id="6" name="タイトル 1"/>
          <p:cNvSpPr txBox="1">
            <a:spLocks/>
          </p:cNvSpPr>
          <p:nvPr/>
        </p:nvSpPr>
        <p:spPr>
          <a:xfrm>
            <a:off x="270304" y="3821912"/>
            <a:ext cx="1817420" cy="471183"/>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b="0" i="0" u="none" strike="noStrike" kern="1200" cap="none" spc="0" normalizeH="0" baseline="0" noProof="0" dirty="0" smtClean="0">
                <a:ln>
                  <a:noFill/>
                </a:ln>
                <a:solidFill>
                  <a:schemeClr val="bg1"/>
                </a:solidFill>
                <a:effectLst/>
                <a:uLnTx/>
                <a:uFillTx/>
                <a:latin typeface="+mj-lt"/>
                <a:ea typeface="+mj-ea"/>
                <a:cs typeface="+mj-cs"/>
              </a:rPr>
              <a:t>攻</a:t>
            </a:r>
            <a:r>
              <a:rPr kumimoji="1" lang="en-US" altLang="ja-JP" b="0" i="0" u="none" strike="noStrike" kern="1200" cap="none" spc="0" normalizeH="0" baseline="0" noProof="0" dirty="0" smtClean="0">
                <a:ln>
                  <a:noFill/>
                </a:ln>
                <a:solidFill>
                  <a:schemeClr val="bg1"/>
                </a:solidFill>
                <a:effectLst/>
                <a:uLnTx/>
                <a:uFillTx/>
                <a:latin typeface="+mj-lt"/>
                <a:ea typeface="+mj-ea"/>
                <a:cs typeface="+mj-cs"/>
              </a:rPr>
              <a:t>:</a:t>
            </a:r>
            <a:r>
              <a:rPr kumimoji="1" lang="en-US" altLang="ja-JP" b="0" i="0" u="none" strike="noStrike" kern="1200" cap="none" spc="0" normalizeH="0" noProof="0" dirty="0" smtClean="0">
                <a:ln>
                  <a:noFill/>
                </a:ln>
                <a:solidFill>
                  <a:schemeClr val="bg1"/>
                </a:solidFill>
                <a:effectLst/>
                <a:uLnTx/>
                <a:uFillTx/>
                <a:latin typeface="+mj-lt"/>
                <a:ea typeface="+mj-ea"/>
                <a:cs typeface="+mj-cs"/>
              </a:rPr>
              <a:t> 19000</a:t>
            </a:r>
          </a:p>
        </p:txBody>
      </p:sp>
      <p:pic>
        <p:nvPicPr>
          <p:cNvPr id="7" name="Picture 2" descr="C:\Users\omura\Desktop\c068npkmmnA.jpg"/>
          <p:cNvPicPr>
            <a:picLocks noChangeAspect="1" noChangeArrowheads="1"/>
          </p:cNvPicPr>
          <p:nvPr/>
        </p:nvPicPr>
        <p:blipFill>
          <a:blip r:embed="rId2" cstate="print"/>
          <a:srcRect/>
          <a:stretch>
            <a:fillRect/>
          </a:stretch>
        </p:blipFill>
        <p:spPr bwMode="auto">
          <a:xfrm>
            <a:off x="2051720" y="1700809"/>
            <a:ext cx="1548171" cy="2064228"/>
          </a:xfrm>
          <a:prstGeom prst="rect">
            <a:avLst/>
          </a:prstGeom>
          <a:noFill/>
        </p:spPr>
      </p:pic>
      <p:sp>
        <p:nvSpPr>
          <p:cNvPr id="8" name="タイトル 1"/>
          <p:cNvSpPr txBox="1">
            <a:spLocks/>
          </p:cNvSpPr>
          <p:nvPr/>
        </p:nvSpPr>
        <p:spPr>
          <a:xfrm>
            <a:off x="2070504" y="3821913"/>
            <a:ext cx="1817420" cy="471183"/>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b="0" i="0" u="none" strike="noStrike" kern="1200" cap="none" spc="0" normalizeH="0" baseline="0" noProof="0" dirty="0" smtClean="0">
                <a:ln>
                  <a:noFill/>
                </a:ln>
                <a:solidFill>
                  <a:schemeClr val="bg1"/>
                </a:solidFill>
                <a:effectLst/>
                <a:uLnTx/>
                <a:uFillTx/>
                <a:latin typeface="+mj-lt"/>
                <a:ea typeface="+mj-ea"/>
                <a:cs typeface="+mj-cs"/>
              </a:rPr>
              <a:t>攻</a:t>
            </a:r>
            <a:r>
              <a:rPr kumimoji="1" lang="en-US" altLang="ja-JP" b="0" i="0" u="none" strike="noStrike" kern="1200" cap="none" spc="0" normalizeH="0" baseline="0" noProof="0" dirty="0" smtClean="0">
                <a:ln>
                  <a:noFill/>
                </a:ln>
                <a:solidFill>
                  <a:schemeClr val="bg1"/>
                </a:solidFill>
                <a:effectLst/>
                <a:uLnTx/>
                <a:uFillTx/>
                <a:latin typeface="+mj-lt"/>
                <a:ea typeface="+mj-ea"/>
                <a:cs typeface="+mj-cs"/>
              </a:rPr>
              <a:t>:</a:t>
            </a:r>
            <a:r>
              <a:rPr kumimoji="1" lang="en-US" altLang="ja-JP" b="0" i="0" u="none" strike="noStrike" kern="1200" cap="none" spc="0" normalizeH="0" noProof="0" dirty="0" smtClean="0">
                <a:ln>
                  <a:noFill/>
                </a:ln>
                <a:solidFill>
                  <a:schemeClr val="bg1"/>
                </a:solidFill>
                <a:effectLst/>
                <a:uLnTx/>
                <a:uFillTx/>
                <a:latin typeface="+mj-lt"/>
                <a:ea typeface="+mj-ea"/>
                <a:cs typeface="+mj-cs"/>
              </a:rPr>
              <a:t> 18000</a:t>
            </a:r>
          </a:p>
        </p:txBody>
      </p:sp>
      <p:pic>
        <p:nvPicPr>
          <p:cNvPr id="9" name="Picture 2" descr="C:\Users\omura\Desktop\c068npkmmnA.jpg"/>
          <p:cNvPicPr>
            <a:picLocks noChangeAspect="1" noChangeArrowheads="1"/>
          </p:cNvPicPr>
          <p:nvPr/>
        </p:nvPicPr>
        <p:blipFill>
          <a:blip r:embed="rId2" cstate="print"/>
          <a:srcRect/>
          <a:stretch>
            <a:fillRect/>
          </a:stretch>
        </p:blipFill>
        <p:spPr bwMode="auto">
          <a:xfrm>
            <a:off x="3923928" y="1700809"/>
            <a:ext cx="1548171" cy="2064228"/>
          </a:xfrm>
          <a:prstGeom prst="rect">
            <a:avLst/>
          </a:prstGeom>
          <a:noFill/>
        </p:spPr>
      </p:pic>
      <p:sp>
        <p:nvSpPr>
          <p:cNvPr id="10" name="タイトル 1"/>
          <p:cNvSpPr txBox="1">
            <a:spLocks/>
          </p:cNvSpPr>
          <p:nvPr/>
        </p:nvSpPr>
        <p:spPr>
          <a:xfrm>
            <a:off x="3942712" y="3821913"/>
            <a:ext cx="1817420" cy="471183"/>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b="0" i="0" u="none" strike="noStrike" kern="1200" cap="none" spc="0" normalizeH="0" baseline="0" noProof="0" dirty="0" smtClean="0">
                <a:ln>
                  <a:noFill/>
                </a:ln>
                <a:solidFill>
                  <a:schemeClr val="bg1"/>
                </a:solidFill>
                <a:effectLst/>
                <a:uLnTx/>
                <a:uFillTx/>
                <a:latin typeface="+mj-lt"/>
                <a:ea typeface="+mj-ea"/>
                <a:cs typeface="+mj-cs"/>
              </a:rPr>
              <a:t>攻</a:t>
            </a:r>
            <a:r>
              <a:rPr kumimoji="1" lang="en-US" altLang="ja-JP" b="0" i="0" u="none" strike="noStrike" kern="1200" cap="none" spc="0" normalizeH="0" baseline="0" noProof="0" dirty="0" smtClean="0">
                <a:ln>
                  <a:noFill/>
                </a:ln>
                <a:solidFill>
                  <a:schemeClr val="bg1"/>
                </a:solidFill>
                <a:effectLst/>
                <a:uLnTx/>
                <a:uFillTx/>
                <a:latin typeface="+mj-lt"/>
                <a:ea typeface="+mj-ea"/>
                <a:cs typeface="+mj-cs"/>
              </a:rPr>
              <a:t>:</a:t>
            </a:r>
            <a:r>
              <a:rPr kumimoji="1" lang="en-US" altLang="ja-JP" b="0" i="0" u="none" strike="noStrike" kern="1200" cap="none" spc="0" normalizeH="0" noProof="0" dirty="0" smtClean="0">
                <a:ln>
                  <a:noFill/>
                </a:ln>
                <a:solidFill>
                  <a:schemeClr val="bg1"/>
                </a:solidFill>
                <a:effectLst/>
                <a:uLnTx/>
                <a:uFillTx/>
                <a:latin typeface="+mj-lt"/>
                <a:ea typeface="+mj-ea"/>
                <a:cs typeface="+mj-cs"/>
              </a:rPr>
              <a:t> 18000</a:t>
            </a:r>
          </a:p>
        </p:txBody>
      </p:sp>
      <p:pic>
        <p:nvPicPr>
          <p:cNvPr id="11" name="Picture 2" descr="C:\Users\omura\Desktop\c068npkmmnA.jpg"/>
          <p:cNvPicPr>
            <a:picLocks noChangeAspect="1" noChangeArrowheads="1"/>
          </p:cNvPicPr>
          <p:nvPr/>
        </p:nvPicPr>
        <p:blipFill>
          <a:blip r:embed="rId2" cstate="print"/>
          <a:srcRect/>
          <a:stretch>
            <a:fillRect/>
          </a:stretch>
        </p:blipFill>
        <p:spPr bwMode="auto">
          <a:xfrm>
            <a:off x="5724128" y="1700809"/>
            <a:ext cx="1548171" cy="2064228"/>
          </a:xfrm>
          <a:prstGeom prst="rect">
            <a:avLst/>
          </a:prstGeom>
          <a:noFill/>
        </p:spPr>
      </p:pic>
      <p:sp>
        <p:nvSpPr>
          <p:cNvPr id="12" name="タイトル 1"/>
          <p:cNvSpPr txBox="1">
            <a:spLocks/>
          </p:cNvSpPr>
          <p:nvPr/>
        </p:nvSpPr>
        <p:spPr>
          <a:xfrm>
            <a:off x="5742912" y="3821913"/>
            <a:ext cx="1817420" cy="471183"/>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b="0" i="0" u="none" strike="noStrike" kern="1200" cap="none" spc="0" normalizeH="0" baseline="0" noProof="0" dirty="0" smtClean="0">
                <a:ln>
                  <a:noFill/>
                </a:ln>
                <a:solidFill>
                  <a:schemeClr val="bg1"/>
                </a:solidFill>
                <a:effectLst/>
                <a:uLnTx/>
                <a:uFillTx/>
                <a:latin typeface="+mj-lt"/>
                <a:ea typeface="+mj-ea"/>
                <a:cs typeface="+mj-cs"/>
              </a:rPr>
              <a:t>攻</a:t>
            </a:r>
            <a:r>
              <a:rPr kumimoji="1" lang="en-US" altLang="ja-JP" b="0" i="0" u="none" strike="noStrike" kern="1200" cap="none" spc="0" normalizeH="0" baseline="0" noProof="0" dirty="0" smtClean="0">
                <a:ln>
                  <a:noFill/>
                </a:ln>
                <a:solidFill>
                  <a:schemeClr val="bg1"/>
                </a:solidFill>
                <a:effectLst/>
                <a:uLnTx/>
                <a:uFillTx/>
                <a:latin typeface="+mj-lt"/>
                <a:ea typeface="+mj-ea"/>
                <a:cs typeface="+mj-cs"/>
              </a:rPr>
              <a:t>:</a:t>
            </a:r>
            <a:r>
              <a:rPr kumimoji="1" lang="en-US" altLang="ja-JP" b="0" i="0" u="none" strike="noStrike" kern="1200" cap="none" spc="0" normalizeH="0" noProof="0" dirty="0" smtClean="0">
                <a:ln>
                  <a:noFill/>
                </a:ln>
                <a:solidFill>
                  <a:schemeClr val="bg1"/>
                </a:solidFill>
                <a:effectLst/>
                <a:uLnTx/>
                <a:uFillTx/>
                <a:latin typeface="+mj-lt"/>
                <a:ea typeface="+mj-ea"/>
                <a:cs typeface="+mj-cs"/>
              </a:rPr>
              <a:t> 18000</a:t>
            </a:r>
          </a:p>
        </p:txBody>
      </p:sp>
      <p:pic>
        <p:nvPicPr>
          <p:cNvPr id="13" name="Picture 2" descr="C:\Users\omura\Desktop\c068npkmmnA.jpg"/>
          <p:cNvPicPr>
            <a:picLocks noChangeAspect="1" noChangeArrowheads="1"/>
          </p:cNvPicPr>
          <p:nvPr/>
        </p:nvPicPr>
        <p:blipFill>
          <a:blip r:embed="rId2" cstate="print"/>
          <a:srcRect/>
          <a:stretch>
            <a:fillRect/>
          </a:stretch>
        </p:blipFill>
        <p:spPr bwMode="auto">
          <a:xfrm>
            <a:off x="7452320" y="1700809"/>
            <a:ext cx="1548171" cy="2064228"/>
          </a:xfrm>
          <a:prstGeom prst="rect">
            <a:avLst/>
          </a:prstGeom>
          <a:noFill/>
        </p:spPr>
      </p:pic>
      <p:sp>
        <p:nvSpPr>
          <p:cNvPr id="14" name="タイトル 1"/>
          <p:cNvSpPr txBox="1">
            <a:spLocks/>
          </p:cNvSpPr>
          <p:nvPr/>
        </p:nvSpPr>
        <p:spPr>
          <a:xfrm>
            <a:off x="7471104" y="3821913"/>
            <a:ext cx="1817420" cy="471183"/>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b="0" i="0" u="none" strike="noStrike" kern="1200" cap="none" spc="0" normalizeH="0" baseline="0" noProof="0" dirty="0" smtClean="0">
                <a:ln>
                  <a:noFill/>
                </a:ln>
                <a:solidFill>
                  <a:schemeClr val="bg1"/>
                </a:solidFill>
                <a:effectLst/>
                <a:uLnTx/>
                <a:uFillTx/>
                <a:latin typeface="+mj-lt"/>
                <a:ea typeface="+mj-ea"/>
                <a:cs typeface="+mj-cs"/>
              </a:rPr>
              <a:t>攻</a:t>
            </a:r>
            <a:r>
              <a:rPr kumimoji="1" lang="en-US" altLang="ja-JP" b="0" i="0" u="none" strike="noStrike" kern="1200" cap="none" spc="0" normalizeH="0" baseline="0" noProof="0" dirty="0" smtClean="0">
                <a:ln>
                  <a:noFill/>
                </a:ln>
                <a:solidFill>
                  <a:schemeClr val="bg1"/>
                </a:solidFill>
                <a:effectLst/>
                <a:uLnTx/>
                <a:uFillTx/>
                <a:latin typeface="+mj-lt"/>
                <a:ea typeface="+mj-ea"/>
                <a:cs typeface="+mj-cs"/>
              </a:rPr>
              <a:t>:</a:t>
            </a:r>
            <a:r>
              <a:rPr kumimoji="1" lang="en-US" altLang="ja-JP" b="0" i="0" u="none" strike="noStrike" kern="1200" cap="none" spc="0" normalizeH="0" noProof="0" dirty="0" smtClean="0">
                <a:ln>
                  <a:noFill/>
                </a:ln>
                <a:solidFill>
                  <a:schemeClr val="bg1"/>
                </a:solidFill>
                <a:effectLst/>
                <a:uLnTx/>
                <a:uFillTx/>
                <a:latin typeface="+mj-lt"/>
                <a:ea typeface="+mj-ea"/>
                <a:cs typeface="+mj-cs"/>
              </a:rPr>
              <a:t> 18000</a:t>
            </a:r>
          </a:p>
        </p:txBody>
      </p:sp>
      <p:sp>
        <p:nvSpPr>
          <p:cNvPr id="15" name="タイトル 1"/>
          <p:cNvSpPr txBox="1">
            <a:spLocks/>
          </p:cNvSpPr>
          <p:nvPr/>
        </p:nvSpPr>
        <p:spPr>
          <a:xfrm>
            <a:off x="2699792" y="4365104"/>
            <a:ext cx="3384376" cy="471183"/>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en-US" altLang="ja-JP" b="0" i="0" u="none" strike="noStrike" kern="1200" cap="none" spc="0" normalizeH="0" noProof="0" dirty="0" smtClean="0">
                <a:ln>
                  <a:noFill/>
                </a:ln>
                <a:solidFill>
                  <a:schemeClr val="bg1"/>
                </a:solidFill>
                <a:effectLst/>
                <a:uLnTx/>
                <a:uFillTx/>
                <a:latin typeface="+mj-lt"/>
                <a:ea typeface="+mj-ea"/>
                <a:cs typeface="+mj-cs"/>
              </a:rPr>
              <a:t>※5</a:t>
            </a:r>
            <a:r>
              <a:rPr lang="ja-JP" altLang="en-US" dirty="0" smtClean="0">
                <a:solidFill>
                  <a:schemeClr val="bg1"/>
                </a:solidFill>
                <a:latin typeface="+mj-lt"/>
                <a:ea typeface="+mj-ea"/>
                <a:cs typeface="+mj-cs"/>
              </a:rPr>
              <a:t>枚で</a:t>
            </a:r>
            <a:r>
              <a:rPr lang="en-US" altLang="ja-JP" dirty="0" smtClean="0">
                <a:solidFill>
                  <a:schemeClr val="bg1"/>
                </a:solidFill>
                <a:latin typeface="+mj-lt"/>
                <a:ea typeface="+mj-ea"/>
                <a:cs typeface="+mj-cs"/>
              </a:rPr>
              <a:t>1</a:t>
            </a:r>
            <a:r>
              <a:rPr lang="ja-JP" altLang="en-US" dirty="0" smtClean="0">
                <a:solidFill>
                  <a:schemeClr val="bg1"/>
                </a:solidFill>
                <a:latin typeface="+mj-lt"/>
                <a:ea typeface="+mj-ea"/>
                <a:cs typeface="+mj-cs"/>
              </a:rPr>
              <a:t>デッキの場合</a:t>
            </a:r>
            <a:endParaRPr kumimoji="1" lang="en-US" altLang="ja-JP" b="0" i="0" u="none" strike="noStrike" kern="1200" cap="none" spc="0" normalizeH="0" noProof="0" dirty="0" smtClean="0">
              <a:ln>
                <a:noFill/>
              </a:ln>
              <a:solidFill>
                <a:schemeClr val="bg1"/>
              </a:solidFill>
              <a:effectLst/>
              <a:uLnTx/>
              <a:uFillTx/>
              <a:latin typeface="+mj-lt"/>
              <a:ea typeface="+mj-ea"/>
              <a:cs typeface="+mj-cs"/>
            </a:endParaRPr>
          </a:p>
        </p:txBody>
      </p:sp>
      <p:sp>
        <p:nvSpPr>
          <p:cNvPr id="16" name="タイトル 1"/>
          <p:cNvSpPr txBox="1">
            <a:spLocks/>
          </p:cNvSpPr>
          <p:nvPr/>
        </p:nvSpPr>
        <p:spPr>
          <a:xfrm>
            <a:off x="395536" y="5229200"/>
            <a:ext cx="6192688" cy="47118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ja-JP" altLang="en-US" sz="2800" dirty="0" smtClean="0">
                <a:solidFill>
                  <a:schemeClr val="bg1"/>
                </a:solidFill>
                <a:latin typeface="+mj-lt"/>
                <a:ea typeface="+mj-ea"/>
                <a:cs typeface="+mj-cs"/>
              </a:rPr>
              <a:t>合計攻撃力： </a:t>
            </a:r>
            <a:r>
              <a:rPr lang="en-US" altLang="ja-JP" sz="2800" dirty="0" smtClean="0">
                <a:solidFill>
                  <a:schemeClr val="bg1"/>
                </a:solidFill>
                <a:latin typeface="+mj-lt"/>
                <a:ea typeface="+mj-ea"/>
                <a:cs typeface="+mj-cs"/>
              </a:rPr>
              <a:t>91,000</a:t>
            </a:r>
            <a:endParaRPr kumimoji="1" lang="en-US" altLang="ja-JP" sz="2800" b="0" i="0" u="none" strike="noStrike" kern="1200" cap="none" spc="0" normalizeH="0" noProof="0" dirty="0" smtClean="0">
              <a:ln>
                <a:noFill/>
              </a:ln>
              <a:solidFill>
                <a:schemeClr val="bg1"/>
              </a:solidFill>
              <a:effectLst/>
              <a:uLnTx/>
              <a:uFillTx/>
              <a:latin typeface="+mj-lt"/>
              <a:ea typeface="+mj-ea"/>
              <a:cs typeface="+mj-cs"/>
            </a:endParaRPr>
          </a:p>
        </p:txBody>
      </p:sp>
      <p:pic>
        <p:nvPicPr>
          <p:cNvPr id="9218" name="Picture 2" descr="C:\Users\omura\Desktop\imgres.jpg"/>
          <p:cNvPicPr>
            <a:picLocks noChangeAspect="1" noChangeArrowheads="1"/>
          </p:cNvPicPr>
          <p:nvPr/>
        </p:nvPicPr>
        <p:blipFill>
          <a:blip r:embed="rId3" cstate="print"/>
          <a:srcRect/>
          <a:stretch>
            <a:fillRect/>
          </a:stretch>
        </p:blipFill>
        <p:spPr bwMode="auto">
          <a:xfrm>
            <a:off x="125127" y="2132856"/>
            <a:ext cx="1782577" cy="133007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564904"/>
            <a:ext cx="8229600" cy="1143000"/>
          </a:xfrm>
        </p:spPr>
        <p:txBody>
          <a:bodyPr>
            <a:normAutofit fontScale="90000"/>
          </a:bodyPr>
          <a:lstStyle/>
          <a:p>
            <a:r>
              <a:rPr lang="ja-JP" altLang="en-US" dirty="0" smtClean="0"/>
              <a:t>突然ですが</a:t>
            </a:r>
            <a:r>
              <a:rPr lang="en-US" altLang="ja-JP" dirty="0" smtClean="0"/>
              <a:t/>
            </a:r>
            <a:br>
              <a:rPr lang="en-US" altLang="ja-JP" dirty="0" smtClean="0"/>
            </a:br>
            <a:r>
              <a:rPr lang="ja-JP" altLang="en-US" dirty="0" smtClean="0"/>
              <a:t>こんな経験ありませんか</a:t>
            </a:r>
            <a:endParaRPr kumimoji="1"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4" y="2780928"/>
            <a:ext cx="8229600" cy="648072"/>
          </a:xfrm>
        </p:spPr>
        <p:txBody>
          <a:bodyPr>
            <a:normAutofit fontScale="62500" lnSpcReduction="20000"/>
          </a:bodyPr>
          <a:lstStyle/>
          <a:p>
            <a:pPr algn="ctr">
              <a:buNone/>
            </a:pPr>
            <a:r>
              <a:rPr lang="ja-JP" altLang="en-US" dirty="0" smtClean="0"/>
              <a:t>最強カードを</a:t>
            </a:r>
            <a:r>
              <a:rPr lang="en-US" altLang="ja-JP" dirty="0" smtClean="0"/>
              <a:t>1</a:t>
            </a:r>
            <a:r>
              <a:rPr lang="ja-JP" altLang="en-US" dirty="0" smtClean="0"/>
              <a:t>枚手に入れても</a:t>
            </a:r>
            <a:endParaRPr lang="en-US" altLang="ja-JP" dirty="0" smtClean="0"/>
          </a:p>
          <a:p>
            <a:pPr algn="ctr">
              <a:buNone/>
            </a:pPr>
            <a:r>
              <a:rPr lang="ja-JP" altLang="en-US" dirty="0" smtClean="0"/>
              <a:t>デッキ全体の攻撃力は</a:t>
            </a:r>
            <a:r>
              <a:rPr lang="en-US" altLang="ja-JP" dirty="0" smtClean="0"/>
              <a:t>1%</a:t>
            </a:r>
            <a:r>
              <a:rPr lang="ja-JP" altLang="en-US" dirty="0" smtClean="0"/>
              <a:t>しか変わらない！</a:t>
            </a:r>
            <a:endParaRPr kumimoji="1"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4" y="2780928"/>
            <a:ext cx="8229600" cy="648072"/>
          </a:xfrm>
        </p:spPr>
        <p:txBody>
          <a:bodyPr>
            <a:normAutofit/>
          </a:bodyPr>
          <a:lstStyle/>
          <a:p>
            <a:pPr algn="ctr">
              <a:buNone/>
            </a:pPr>
            <a:r>
              <a:rPr kumimoji="1" lang="ja-JP" altLang="en-US" dirty="0" smtClean="0"/>
              <a:t>→その時点で新たな需要が枯渇する</a:t>
            </a:r>
            <a:endParaRPr kumimoji="1"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omura\Desktop\images.jpg"/>
          <p:cNvPicPr>
            <a:picLocks noChangeAspect="1" noChangeArrowheads="1"/>
          </p:cNvPicPr>
          <p:nvPr/>
        </p:nvPicPr>
        <p:blipFill>
          <a:blip r:embed="rId2" cstate="print"/>
          <a:srcRect/>
          <a:stretch>
            <a:fillRect/>
          </a:stretch>
        </p:blipFill>
        <p:spPr bwMode="auto">
          <a:xfrm>
            <a:off x="0" y="0"/>
            <a:ext cx="9468544" cy="7064990"/>
          </a:xfrm>
          <a:prstGeom prst="rect">
            <a:avLst/>
          </a:prstGeom>
          <a:noFill/>
        </p:spPr>
      </p:pic>
      <p:sp>
        <p:nvSpPr>
          <p:cNvPr id="3" name="コンテンツ プレースホルダ 2"/>
          <p:cNvSpPr>
            <a:spLocks noGrp="1"/>
          </p:cNvSpPr>
          <p:nvPr>
            <p:ph idx="1"/>
          </p:nvPr>
        </p:nvSpPr>
        <p:spPr>
          <a:xfrm>
            <a:off x="467544" y="2780928"/>
            <a:ext cx="8229600" cy="648072"/>
          </a:xfrm>
        </p:spPr>
        <p:txBody>
          <a:bodyPr>
            <a:normAutofit/>
          </a:bodyPr>
          <a:lstStyle/>
          <a:p>
            <a:pPr algn="ctr">
              <a:buNone/>
            </a:pPr>
            <a:r>
              <a:rPr kumimoji="1" lang="ja-JP" altLang="en-US" dirty="0" smtClean="0">
                <a:solidFill>
                  <a:srgbClr val="FF0000"/>
                </a:solidFill>
                <a:effectLst>
                  <a:outerShdw blurRad="38100" dist="38100" dir="2700000" algn="tl">
                    <a:srgbClr val="000000">
                      <a:alpha val="43137"/>
                    </a:srgbClr>
                  </a:outerShdw>
                </a:effectLst>
              </a:rPr>
              <a:t>そしてクローズへ</a:t>
            </a:r>
            <a:endParaRPr kumimoji="1" lang="ja-JP" altLang="en-US"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4" y="1988840"/>
            <a:ext cx="8229600" cy="648072"/>
          </a:xfrm>
        </p:spPr>
        <p:txBody>
          <a:bodyPr>
            <a:noAutofit/>
          </a:bodyPr>
          <a:lstStyle/>
          <a:p>
            <a:pPr algn="ctr">
              <a:buNone/>
            </a:pPr>
            <a:r>
              <a:rPr kumimoji="1" lang="ja-JP" altLang="en-US" sz="3600" dirty="0" smtClean="0"/>
              <a:t>結論</a:t>
            </a:r>
            <a:endParaRPr kumimoji="1" lang="en-US" altLang="ja-JP" sz="3600" dirty="0" smtClean="0"/>
          </a:p>
          <a:p>
            <a:pPr algn="ctr">
              <a:buNone/>
            </a:pPr>
            <a:endParaRPr lang="en-US" altLang="ja-JP" sz="3600" dirty="0" smtClean="0"/>
          </a:p>
          <a:p>
            <a:pPr algn="ctr">
              <a:buNone/>
            </a:pPr>
            <a:r>
              <a:rPr kumimoji="1" lang="ja-JP" altLang="en-US" sz="3600" dirty="0" smtClean="0"/>
              <a:t>パラメータインフレで乗りきれるのはせいぜい</a:t>
            </a:r>
            <a:r>
              <a:rPr kumimoji="1" lang="en-US" altLang="ja-JP" sz="3600" dirty="0" smtClean="0"/>
              <a:t>1</a:t>
            </a:r>
            <a:r>
              <a:rPr kumimoji="1" lang="ja-JP" altLang="en-US" sz="3600" dirty="0" smtClean="0"/>
              <a:t>年が限度</a:t>
            </a:r>
            <a:endParaRPr kumimoji="1" lang="ja-JP" altLang="en-US" sz="3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どうすべきだったのか</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正直最初の設計</a:t>
            </a:r>
            <a:r>
              <a:rPr kumimoji="1" lang="en-US" altLang="ja-JP" dirty="0" smtClean="0"/>
              <a:t>(</a:t>
            </a:r>
            <a:r>
              <a:rPr kumimoji="1" lang="ja-JP" altLang="en-US" dirty="0" smtClean="0"/>
              <a:t>ゲームの基本サイクル</a:t>
            </a:r>
            <a:r>
              <a:rPr kumimoji="1" lang="en-US" altLang="ja-JP" dirty="0" smtClean="0"/>
              <a:t>)</a:t>
            </a:r>
            <a:r>
              <a:rPr kumimoji="1" lang="ja-JP" altLang="en-US" dirty="0" smtClean="0"/>
              <a:t>をミスると詰む</a:t>
            </a:r>
            <a:endParaRPr kumimoji="1" lang="en-US" altLang="ja-JP" dirty="0" smtClean="0"/>
          </a:p>
          <a:p>
            <a:r>
              <a:rPr kumimoji="1" lang="ja-JP" altLang="en-US" dirty="0" smtClean="0"/>
              <a:t>最初の設計をミスったとしても、</a:t>
            </a:r>
            <a:r>
              <a:rPr kumimoji="1" lang="ja-JP" altLang="en-US" dirty="0" err="1" smtClean="0"/>
              <a:t>そこそこ</a:t>
            </a:r>
            <a:r>
              <a:rPr kumimoji="1" lang="ja-JP" altLang="en-US" dirty="0" smtClean="0"/>
              <a:t>出来の良いゲームならパラメータインフレだけで</a:t>
            </a:r>
            <a:r>
              <a:rPr kumimoji="1" lang="en-US" altLang="ja-JP" dirty="0" smtClean="0"/>
              <a:t>1</a:t>
            </a:r>
            <a:r>
              <a:rPr kumimoji="1" lang="ja-JP" altLang="en-US" dirty="0" smtClean="0"/>
              <a:t>年は売上が上げられそう。</a:t>
            </a:r>
            <a:r>
              <a:rPr kumimoji="1" lang="en-US" altLang="ja-JP" dirty="0" smtClean="0"/>
              <a:t>	</a:t>
            </a:r>
            <a:r>
              <a:rPr kumimoji="1" lang="ja-JP" altLang="en-US" dirty="0" smtClean="0"/>
              <a:t>－だがそれ以上は無理だ</a:t>
            </a:r>
            <a:endParaRPr kumimoji="1" lang="en-US" altLang="ja-JP" dirty="0" smtClean="0"/>
          </a:p>
          <a:p>
            <a:r>
              <a:rPr lang="ja-JP" altLang="en-US" dirty="0" smtClean="0"/>
              <a:t>つまり新規開発時に</a:t>
            </a:r>
            <a:r>
              <a:rPr lang="en-US" altLang="ja-JP" dirty="0" smtClean="0"/>
              <a:t>1</a:t>
            </a:r>
            <a:r>
              <a:rPr lang="ja-JP" altLang="en-US" dirty="0" smtClean="0"/>
              <a:t>年後の運営</a:t>
            </a:r>
            <a:r>
              <a:rPr lang="en-US" altLang="ja-JP" dirty="0" smtClean="0"/>
              <a:t>(</a:t>
            </a:r>
            <a:r>
              <a:rPr lang="ja-JP" altLang="en-US" dirty="0" smtClean="0"/>
              <a:t>パラメータのインフレ計画</a:t>
            </a:r>
            <a:r>
              <a:rPr lang="en-US" altLang="ja-JP" dirty="0" smtClean="0"/>
              <a:t>)</a:t>
            </a:r>
            <a:r>
              <a:rPr lang="ja-JP" altLang="en-US" dirty="0" smtClean="0"/>
              <a:t>を見据えた設計にすると後々の運営がラク</a:t>
            </a:r>
            <a:endParaRPr lang="en-US" altLang="ja-JP" dirty="0" smtClean="0"/>
          </a:p>
          <a:p>
            <a:endParaRPr kumimoji="1" lang="en-US" altLang="ja-JP"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39552" y="2708920"/>
            <a:ext cx="8229600" cy="648072"/>
          </a:xfrm>
        </p:spPr>
        <p:txBody>
          <a:bodyPr>
            <a:noAutofit/>
          </a:bodyPr>
          <a:lstStyle/>
          <a:p>
            <a:pPr algn="ctr">
              <a:buNone/>
            </a:pPr>
            <a:r>
              <a:rPr kumimoji="1" lang="ja-JP" altLang="en-US" sz="3600" dirty="0" smtClean="0"/>
              <a:t>流行の需要の掘り起こし方</a:t>
            </a:r>
            <a:endParaRPr kumimoji="1" lang="ja-JP" altLang="en-US" sz="3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4" y="2780928"/>
            <a:ext cx="8229600" cy="648072"/>
          </a:xfrm>
        </p:spPr>
        <p:txBody>
          <a:bodyPr>
            <a:noAutofit/>
          </a:bodyPr>
          <a:lstStyle/>
          <a:p>
            <a:pPr algn="ctr">
              <a:buNone/>
            </a:pPr>
            <a:r>
              <a:rPr kumimoji="1" lang="ja-JP" altLang="en-US" sz="3600" dirty="0" smtClean="0"/>
              <a:t>パズドラを例に一般的な</a:t>
            </a:r>
            <a:endParaRPr kumimoji="1" lang="en-US" altLang="ja-JP" sz="3600" dirty="0" smtClean="0"/>
          </a:p>
          <a:p>
            <a:pPr algn="ctr">
              <a:buNone/>
            </a:pPr>
            <a:r>
              <a:rPr lang="ja-JP" altLang="en-US" sz="3600" dirty="0" smtClean="0"/>
              <a:t>需要喚起方法を挙げてみよう</a:t>
            </a:r>
            <a:endParaRPr kumimoji="1" lang="ja-JP" altLang="en-US" sz="3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39552" y="2708920"/>
            <a:ext cx="8229600" cy="648072"/>
          </a:xfrm>
        </p:spPr>
        <p:txBody>
          <a:bodyPr>
            <a:noAutofit/>
          </a:bodyPr>
          <a:lstStyle/>
          <a:p>
            <a:pPr algn="ctr">
              <a:buNone/>
            </a:pPr>
            <a:r>
              <a:rPr kumimoji="1" lang="en-US" altLang="ja-JP" sz="3600" dirty="0" smtClean="0"/>
              <a:t>1:</a:t>
            </a:r>
            <a:r>
              <a:rPr kumimoji="1" lang="ja-JP" altLang="en-US" sz="3600" dirty="0" smtClean="0"/>
              <a:t>スキルの工夫</a:t>
            </a:r>
            <a:endParaRPr kumimoji="1" lang="ja-JP" altLang="en-US" sz="3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スキル凄い</a:t>
            </a:r>
            <a:endParaRPr kumimoji="1" lang="ja-JP" altLang="en-US" dirty="0"/>
          </a:p>
        </p:txBody>
      </p:sp>
      <p:sp>
        <p:nvSpPr>
          <p:cNvPr id="5" name="コンテンツ プレースホルダ 4"/>
          <p:cNvSpPr>
            <a:spLocks noGrp="1"/>
          </p:cNvSpPr>
          <p:nvPr>
            <p:ph idx="1"/>
          </p:nvPr>
        </p:nvSpPr>
        <p:spPr>
          <a:xfrm>
            <a:off x="457200" y="1600200"/>
            <a:ext cx="4834880" cy="4525963"/>
          </a:xfrm>
        </p:spPr>
        <p:txBody>
          <a:bodyPr>
            <a:normAutofit fontScale="92500" lnSpcReduction="20000"/>
          </a:bodyPr>
          <a:lstStyle/>
          <a:p>
            <a:r>
              <a:rPr kumimoji="1" lang="ja-JP" altLang="en-US" dirty="0" smtClean="0"/>
              <a:t>スキルに幅を持たせることで、パラメータ以外のインフレが可能</a:t>
            </a:r>
            <a:endParaRPr kumimoji="1" lang="en-US" altLang="ja-JP" dirty="0" smtClean="0"/>
          </a:p>
          <a:p>
            <a:pPr lvl="1"/>
            <a:r>
              <a:rPr lang="ja-JP" altLang="en-US" dirty="0" smtClean="0"/>
              <a:t>回復ドロップを火ドロップに変化させる</a:t>
            </a:r>
            <a:endParaRPr lang="en-US" altLang="ja-JP" dirty="0" smtClean="0"/>
          </a:p>
          <a:p>
            <a:pPr lvl="1"/>
            <a:r>
              <a:rPr lang="ja-JP" altLang="en-US" dirty="0" smtClean="0"/>
              <a:t>敵の攻撃を</a:t>
            </a:r>
            <a:r>
              <a:rPr lang="en-US" altLang="ja-JP" dirty="0" smtClean="0"/>
              <a:t>3</a:t>
            </a:r>
            <a:r>
              <a:rPr lang="ja-JP" altLang="en-US" dirty="0" smtClean="0"/>
              <a:t>ターン遅らせる</a:t>
            </a:r>
            <a:r>
              <a:rPr lang="en-US" altLang="ja-JP" dirty="0" smtClean="0"/>
              <a:t>‥</a:t>
            </a:r>
            <a:r>
              <a:rPr lang="ja-JP" altLang="en-US" dirty="0" smtClean="0"/>
              <a:t>など</a:t>
            </a:r>
            <a:endParaRPr lang="en-US" altLang="ja-JP" dirty="0" smtClean="0"/>
          </a:p>
          <a:p>
            <a:r>
              <a:rPr kumimoji="1" lang="ja-JP" altLang="en-US" dirty="0" smtClean="0"/>
              <a:t>単純にスキルを増やすだけではなく、活用できる場</a:t>
            </a:r>
            <a:r>
              <a:rPr kumimoji="1" lang="en-US" altLang="ja-JP" dirty="0" smtClean="0"/>
              <a:t>(</a:t>
            </a:r>
            <a:r>
              <a:rPr kumimoji="1" lang="ja-JP" altLang="en-US" dirty="0" smtClean="0"/>
              <a:t>イベント</a:t>
            </a:r>
            <a:r>
              <a:rPr kumimoji="1" lang="en-US" altLang="ja-JP" dirty="0" smtClean="0"/>
              <a:t>)</a:t>
            </a:r>
            <a:r>
              <a:rPr kumimoji="1" lang="ja-JP" altLang="en-US" dirty="0" smtClean="0"/>
              <a:t>の設計も同時に行うとステキ</a:t>
            </a:r>
            <a:endParaRPr kumimoji="1" lang="ja-JP" altLang="en-US" dirty="0"/>
          </a:p>
        </p:txBody>
      </p:sp>
      <p:pic>
        <p:nvPicPr>
          <p:cNvPr id="13314" name="Picture 2" descr="C:\Users\omura\Desktop\cdn18.atwikiimg.jpg"/>
          <p:cNvPicPr>
            <a:picLocks noChangeAspect="1" noChangeArrowheads="1"/>
          </p:cNvPicPr>
          <p:nvPr/>
        </p:nvPicPr>
        <p:blipFill>
          <a:blip r:embed="rId2" cstate="print"/>
          <a:srcRect/>
          <a:stretch>
            <a:fillRect/>
          </a:stretch>
        </p:blipFill>
        <p:spPr bwMode="auto">
          <a:xfrm>
            <a:off x="5580112" y="1412776"/>
            <a:ext cx="3205194" cy="194421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リーダースキルもっと凄い</a:t>
            </a:r>
            <a:endParaRPr kumimoji="1" lang="ja-JP" altLang="en-US" dirty="0"/>
          </a:p>
        </p:txBody>
      </p:sp>
      <p:sp>
        <p:nvSpPr>
          <p:cNvPr id="5" name="コンテンツ プレースホルダ 4"/>
          <p:cNvSpPr>
            <a:spLocks noGrp="1"/>
          </p:cNvSpPr>
          <p:nvPr>
            <p:ph idx="1"/>
          </p:nvPr>
        </p:nvSpPr>
        <p:spPr>
          <a:xfrm>
            <a:off x="457200" y="1600200"/>
            <a:ext cx="4834880" cy="4525963"/>
          </a:xfrm>
        </p:spPr>
        <p:txBody>
          <a:bodyPr>
            <a:normAutofit fontScale="92500"/>
          </a:bodyPr>
          <a:lstStyle/>
          <a:p>
            <a:r>
              <a:rPr kumimoji="1" lang="ja-JP" altLang="en-US" dirty="0" smtClean="0"/>
              <a:t>スキル効果とリーダースキル効果により、さらなる需要が期待できる</a:t>
            </a:r>
            <a:endParaRPr kumimoji="1" lang="en-US" altLang="ja-JP" dirty="0" smtClean="0"/>
          </a:p>
          <a:p>
            <a:pPr lvl="1"/>
            <a:r>
              <a:rPr kumimoji="1" lang="ja-JP" altLang="en-US" dirty="0" smtClean="0"/>
              <a:t>リーダースキルにより難易度がグッと変わるダンジョンなど</a:t>
            </a:r>
            <a:endParaRPr kumimoji="1" lang="en-US" altLang="ja-JP" dirty="0" smtClean="0"/>
          </a:p>
          <a:p>
            <a:r>
              <a:rPr lang="ja-JP" altLang="en-US" dirty="0" smtClean="0"/>
              <a:t>パラメータは弱いがリーダースキルは優秀、という需要の掘り起こしも可</a:t>
            </a:r>
            <a:endParaRPr kumimoji="1" lang="ja-JP" altLang="en-US" dirty="0"/>
          </a:p>
        </p:txBody>
      </p:sp>
      <p:pic>
        <p:nvPicPr>
          <p:cNvPr id="13314" name="Picture 2" descr="C:\Users\omura\Desktop\cdn18.atwikiimg.jpg"/>
          <p:cNvPicPr>
            <a:picLocks noChangeAspect="1" noChangeArrowheads="1"/>
          </p:cNvPicPr>
          <p:nvPr/>
        </p:nvPicPr>
        <p:blipFill>
          <a:blip r:embed="rId2" cstate="print"/>
          <a:srcRect/>
          <a:stretch>
            <a:fillRect/>
          </a:stretch>
        </p:blipFill>
        <p:spPr bwMode="auto">
          <a:xfrm>
            <a:off x="5580112" y="1412776"/>
            <a:ext cx="3205194" cy="194421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リリース当初に出したカード</a:t>
            </a:r>
            <a:endParaRPr kumimoji="1" lang="ja-JP" altLang="en-US" dirty="0"/>
          </a:p>
        </p:txBody>
      </p:sp>
      <p:sp>
        <p:nvSpPr>
          <p:cNvPr id="4" name="タイトル 1"/>
          <p:cNvSpPr txBox="1">
            <a:spLocks/>
          </p:cNvSpPr>
          <p:nvPr/>
        </p:nvSpPr>
        <p:spPr>
          <a:xfrm>
            <a:off x="467544" y="5013176"/>
            <a:ext cx="8229600" cy="1359024"/>
          </a:xfrm>
          <a:prstGeom prst="rect">
            <a:avLst/>
          </a:prstGeom>
        </p:spPr>
        <p:txBody>
          <a:bodyPr vert="horz" lIns="91440" tIns="45720" rIns="91440" bIns="45720" rtlCol="0" anchor="ctr">
            <a:normAutofit fontScale="7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ja-JP" altLang="en-US" sz="4400" dirty="0" smtClean="0">
                <a:solidFill>
                  <a:schemeClr val="bg1"/>
                </a:solidFill>
                <a:latin typeface="+mj-lt"/>
                <a:ea typeface="+mj-ea"/>
                <a:cs typeface="+mj-cs"/>
              </a:rPr>
              <a:t>かけ出し武道家 </a:t>
            </a:r>
            <a:r>
              <a:rPr lang="en-US" altLang="ja-JP" sz="4400" dirty="0" smtClean="0">
                <a:solidFill>
                  <a:schemeClr val="bg1"/>
                </a:solidFill>
                <a:latin typeface="+mj-lt"/>
                <a:ea typeface="+mj-ea"/>
                <a:cs typeface="+mj-cs"/>
              </a:rPr>
              <a:t>GOKU</a:t>
            </a:r>
            <a:endParaRPr kumimoji="1" lang="en-US" altLang="ja-JP" sz="4400" b="0" i="0" u="none" strike="noStrike" kern="1200" cap="none" spc="0" normalizeH="0" baseline="0" noProof="0" dirty="0" smtClean="0">
              <a:ln>
                <a:noFill/>
              </a:ln>
              <a:solidFill>
                <a:schemeClr val="bg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dirty="0" smtClean="0">
                <a:ln>
                  <a:noFill/>
                </a:ln>
                <a:solidFill>
                  <a:schemeClr val="bg1"/>
                </a:solidFill>
                <a:effectLst/>
                <a:uLnTx/>
                <a:uFillTx/>
                <a:latin typeface="+mj-lt"/>
                <a:ea typeface="+mj-ea"/>
                <a:cs typeface="+mj-cs"/>
              </a:rPr>
              <a:t>MAX</a:t>
            </a:r>
            <a:r>
              <a:rPr kumimoji="1" lang="ja-JP" altLang="en-US" sz="4400" b="0" i="0" u="none" strike="noStrike" kern="1200" cap="none" spc="0" normalizeH="0" baseline="0" noProof="0" dirty="0" smtClean="0">
                <a:ln>
                  <a:noFill/>
                </a:ln>
                <a:solidFill>
                  <a:schemeClr val="bg1"/>
                </a:solidFill>
                <a:effectLst/>
                <a:uLnTx/>
                <a:uFillTx/>
                <a:latin typeface="+mj-lt"/>
                <a:ea typeface="+mj-ea"/>
                <a:cs typeface="+mj-cs"/>
              </a:rPr>
              <a:t>攻</a:t>
            </a:r>
            <a:r>
              <a:rPr kumimoji="1" lang="en-US" altLang="ja-JP" sz="4400" b="0" i="0" u="none" strike="noStrike" kern="1200" cap="none" spc="0" normalizeH="0" baseline="0" noProof="0" dirty="0" smtClean="0">
                <a:ln>
                  <a:noFill/>
                </a:ln>
                <a:solidFill>
                  <a:schemeClr val="bg1"/>
                </a:solidFill>
                <a:effectLst/>
                <a:uLnTx/>
                <a:uFillTx/>
                <a:latin typeface="+mj-lt"/>
                <a:ea typeface="+mj-ea"/>
                <a:cs typeface="+mj-cs"/>
              </a:rPr>
              <a:t>:</a:t>
            </a:r>
            <a:r>
              <a:rPr kumimoji="1" lang="en-US" altLang="ja-JP" sz="4400" b="0" i="0" u="none" strike="noStrike" kern="1200" cap="none" spc="0" normalizeH="0" noProof="0" dirty="0" smtClean="0">
                <a:ln>
                  <a:noFill/>
                </a:ln>
                <a:solidFill>
                  <a:schemeClr val="bg1"/>
                </a:solidFill>
                <a:effectLst/>
                <a:uLnTx/>
                <a:uFillTx/>
                <a:latin typeface="+mj-lt"/>
                <a:ea typeface="+mj-ea"/>
                <a:cs typeface="+mj-cs"/>
              </a:rPr>
              <a:t> 2200</a:t>
            </a:r>
          </a:p>
          <a:p>
            <a:pPr marL="0" marR="0" lvl="0" indent="0" defTabSz="914400" rtl="0" eaLnBrk="1" fontAlgn="auto" latinLnBrk="0" hangingPunct="1">
              <a:lnSpc>
                <a:spcPct val="100000"/>
              </a:lnSpc>
              <a:spcBef>
                <a:spcPct val="0"/>
              </a:spcBef>
              <a:spcAft>
                <a:spcPts val="0"/>
              </a:spcAft>
              <a:buClrTx/>
              <a:buSzTx/>
              <a:buFontTx/>
              <a:buNone/>
              <a:tabLst/>
              <a:defRPr/>
            </a:pPr>
            <a:r>
              <a:rPr lang="en-US" altLang="ja-JP" sz="4400" baseline="0" dirty="0" smtClean="0">
                <a:solidFill>
                  <a:schemeClr val="bg1"/>
                </a:solidFill>
                <a:latin typeface="+mj-lt"/>
                <a:ea typeface="+mj-ea"/>
                <a:cs typeface="+mj-cs"/>
              </a:rPr>
              <a:t>MAX</a:t>
            </a:r>
            <a:r>
              <a:rPr lang="ja-JP" altLang="en-US" sz="4400" baseline="0" dirty="0" smtClean="0">
                <a:solidFill>
                  <a:schemeClr val="bg1"/>
                </a:solidFill>
                <a:latin typeface="+mj-lt"/>
                <a:ea typeface="+mj-ea"/>
                <a:cs typeface="+mj-cs"/>
              </a:rPr>
              <a:t>防</a:t>
            </a:r>
            <a:r>
              <a:rPr lang="en-US" altLang="ja-JP" sz="4400" baseline="0" dirty="0" smtClean="0">
                <a:solidFill>
                  <a:schemeClr val="bg1"/>
                </a:solidFill>
                <a:latin typeface="+mj-lt"/>
                <a:ea typeface="+mj-ea"/>
                <a:cs typeface="+mj-cs"/>
              </a:rPr>
              <a:t>:</a:t>
            </a:r>
            <a:r>
              <a:rPr lang="en-US" altLang="ja-JP" sz="4400" dirty="0" smtClean="0">
                <a:solidFill>
                  <a:schemeClr val="bg1"/>
                </a:solidFill>
                <a:latin typeface="+mj-lt"/>
                <a:ea typeface="+mj-ea"/>
                <a:cs typeface="+mj-cs"/>
              </a:rPr>
              <a:t> 1800</a:t>
            </a:r>
            <a:endParaRPr kumimoji="1" lang="ja-JP" alt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1026" name="Picture 2" descr="C:\Users\omura\Desktop\doragon.jpg"/>
          <p:cNvPicPr>
            <a:picLocks noChangeAspect="1" noChangeArrowheads="1"/>
          </p:cNvPicPr>
          <p:nvPr/>
        </p:nvPicPr>
        <p:blipFill>
          <a:blip r:embed="rId2" cstate="print"/>
          <a:srcRect/>
          <a:stretch>
            <a:fillRect/>
          </a:stretch>
        </p:blipFill>
        <p:spPr bwMode="auto">
          <a:xfrm>
            <a:off x="2915816" y="1628800"/>
            <a:ext cx="3649743" cy="2974851"/>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長命ソシャゲの特徴</a:t>
            </a:r>
            <a:endParaRPr kumimoji="1" lang="ja-JP" altLang="en-US" dirty="0"/>
          </a:p>
        </p:txBody>
      </p:sp>
      <p:sp>
        <p:nvSpPr>
          <p:cNvPr id="5" name="コンテンツ プレースホルダ 4"/>
          <p:cNvSpPr>
            <a:spLocks noGrp="1"/>
          </p:cNvSpPr>
          <p:nvPr>
            <p:ph idx="1"/>
          </p:nvPr>
        </p:nvSpPr>
        <p:spPr>
          <a:xfrm>
            <a:off x="457200" y="1600200"/>
            <a:ext cx="7859216" cy="4525963"/>
          </a:xfrm>
        </p:spPr>
        <p:txBody>
          <a:bodyPr>
            <a:normAutofit/>
          </a:bodyPr>
          <a:lstStyle/>
          <a:p>
            <a:r>
              <a:rPr kumimoji="1" lang="ja-JP" altLang="en-US" dirty="0" smtClean="0"/>
              <a:t>最終的にはパラメータインフレを抑え、スキルインフレの方向に持って行く</a:t>
            </a:r>
            <a:endParaRPr kumimoji="1" lang="en-US" altLang="ja-JP" dirty="0" smtClean="0"/>
          </a:p>
          <a:p>
            <a:r>
              <a:rPr lang="ja-JP" altLang="en-US" dirty="0" smtClean="0"/>
              <a:t>インフレさせたスキルを活用できる場も同時に用意する</a:t>
            </a:r>
            <a:endParaRPr lang="en-US" altLang="ja-JP"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omura\Desktop\f71ab6d3d0c6081069d40dc85535ad02.png"/>
          <p:cNvPicPr>
            <a:picLocks noChangeAspect="1" noChangeArrowheads="1"/>
          </p:cNvPicPr>
          <p:nvPr/>
        </p:nvPicPr>
        <p:blipFill>
          <a:blip r:embed="rId2" cstate="print"/>
          <a:srcRect/>
          <a:stretch>
            <a:fillRect/>
          </a:stretch>
        </p:blipFill>
        <p:spPr bwMode="auto">
          <a:xfrm>
            <a:off x="2987824" y="332656"/>
            <a:ext cx="3312368" cy="622158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omura\Desktop\24b9b8883b1fefc5de707dfbd1890481.png"/>
          <p:cNvPicPr>
            <a:picLocks noChangeAspect="1" noChangeArrowheads="1"/>
          </p:cNvPicPr>
          <p:nvPr/>
        </p:nvPicPr>
        <p:blipFill>
          <a:blip r:embed="rId2" cstate="print"/>
          <a:srcRect/>
          <a:stretch>
            <a:fillRect/>
          </a:stretch>
        </p:blipFill>
        <p:spPr bwMode="auto">
          <a:xfrm>
            <a:off x="2627784" y="116632"/>
            <a:ext cx="2438400" cy="702945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omura\Desktop\b2d2ee20d30b2366e2fcaadae77dfd06.png"/>
          <p:cNvPicPr>
            <a:picLocks noChangeAspect="1" noChangeArrowheads="1"/>
          </p:cNvPicPr>
          <p:nvPr/>
        </p:nvPicPr>
        <p:blipFill>
          <a:blip r:embed="rId2" cstate="print"/>
          <a:srcRect/>
          <a:stretch>
            <a:fillRect/>
          </a:stretch>
        </p:blipFill>
        <p:spPr bwMode="auto">
          <a:xfrm>
            <a:off x="755576" y="1268760"/>
            <a:ext cx="3124200" cy="9058276"/>
          </a:xfrm>
          <a:prstGeom prst="rect">
            <a:avLst/>
          </a:prstGeom>
          <a:noFill/>
        </p:spPr>
      </p:pic>
      <p:pic>
        <p:nvPicPr>
          <p:cNvPr id="16387" name="Picture 3" descr="C:\Users\omura\Desktop\b2d2ee20d30b2366e2fcaadae77dfd06.png"/>
          <p:cNvPicPr>
            <a:picLocks noChangeAspect="1" noChangeArrowheads="1"/>
          </p:cNvPicPr>
          <p:nvPr/>
        </p:nvPicPr>
        <p:blipFill>
          <a:blip r:embed="rId2" cstate="print"/>
          <a:srcRect/>
          <a:stretch>
            <a:fillRect/>
          </a:stretch>
        </p:blipFill>
        <p:spPr bwMode="auto">
          <a:xfrm>
            <a:off x="4644008" y="-3915816"/>
            <a:ext cx="3124200" cy="905827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4" y="2780928"/>
            <a:ext cx="8229600" cy="648072"/>
          </a:xfrm>
        </p:spPr>
        <p:txBody>
          <a:bodyPr>
            <a:normAutofit fontScale="92500"/>
          </a:bodyPr>
          <a:lstStyle/>
          <a:p>
            <a:pPr algn="ctr">
              <a:buNone/>
            </a:pPr>
            <a:r>
              <a:rPr kumimoji="1" lang="ja-JP" altLang="en-US" dirty="0" smtClean="0"/>
              <a:t>正直ワケわからない状態になっているけど</a:t>
            </a:r>
            <a:r>
              <a:rPr kumimoji="1" lang="en-US" altLang="ja-JP" dirty="0" smtClean="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t>最終的にはスキルインフレに行き着く</a:t>
            </a:r>
            <a:endParaRPr kumimoji="1" lang="ja-JP" altLang="en-US" sz="3200" dirty="0"/>
          </a:p>
        </p:txBody>
      </p:sp>
      <p:sp>
        <p:nvSpPr>
          <p:cNvPr id="3" name="コンテンツ プレースホルダ 2"/>
          <p:cNvSpPr>
            <a:spLocks noGrp="1"/>
          </p:cNvSpPr>
          <p:nvPr>
            <p:ph idx="1"/>
          </p:nvPr>
        </p:nvSpPr>
        <p:spPr>
          <a:xfrm>
            <a:off x="457200" y="1600200"/>
            <a:ext cx="8291264" cy="4525963"/>
          </a:xfrm>
        </p:spPr>
        <p:txBody>
          <a:bodyPr>
            <a:normAutofit lnSpcReduction="10000"/>
          </a:bodyPr>
          <a:lstStyle/>
          <a:p>
            <a:r>
              <a:rPr kumimoji="1" lang="ja-JP" altLang="en-US" dirty="0" smtClean="0"/>
              <a:t>スキルインフレができるような設計にしておいたほうが後々楽ちん</a:t>
            </a:r>
            <a:endParaRPr kumimoji="1" lang="en-US" altLang="ja-JP" dirty="0" smtClean="0"/>
          </a:p>
          <a:p>
            <a:pPr lvl="1"/>
            <a:r>
              <a:rPr lang="ja-JP" altLang="en-US" dirty="0" smtClean="0"/>
              <a:t>エンジニアはスキルインフレを前提とした、スケールを持たせた設計にすると幸せっぽい</a:t>
            </a:r>
            <a:endParaRPr lang="en-US" altLang="ja-JP" dirty="0" smtClean="0"/>
          </a:p>
          <a:p>
            <a:pPr lvl="1"/>
            <a:r>
              <a:rPr kumimoji="1" lang="ja-JP" altLang="en-US" dirty="0" smtClean="0"/>
              <a:t>デザイナーは、スキルインフレした際にも情報が整理しやすいデザインを作っておくと幸せ</a:t>
            </a:r>
            <a:endParaRPr kumimoji="1" lang="en-US" altLang="ja-JP" dirty="0" smtClean="0"/>
          </a:p>
          <a:p>
            <a:pPr lvl="1"/>
            <a:r>
              <a:rPr lang="ja-JP" altLang="en-US" dirty="0" smtClean="0"/>
              <a:t>プランナーは、スキルインフレさせた場合にそれが需要のあるモノになるようイベント設計を考えておくと幸せっぽい</a:t>
            </a:r>
            <a:endParaRPr kumimoji="1" lang="en-US" altLang="ja-JP"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39552" y="2708920"/>
            <a:ext cx="8229600" cy="648072"/>
          </a:xfrm>
        </p:spPr>
        <p:txBody>
          <a:bodyPr>
            <a:noAutofit/>
          </a:bodyPr>
          <a:lstStyle/>
          <a:p>
            <a:pPr algn="ctr">
              <a:buNone/>
            </a:pPr>
            <a:r>
              <a:rPr kumimoji="1" lang="en-US" altLang="ja-JP" sz="3600" dirty="0" smtClean="0"/>
              <a:t>2:</a:t>
            </a:r>
            <a:r>
              <a:rPr kumimoji="1" lang="ja-JP" altLang="en-US" sz="3600" dirty="0" smtClean="0"/>
              <a:t>属性相性</a:t>
            </a:r>
            <a:endParaRPr kumimoji="1" lang="ja-JP" altLang="en-US" sz="3600" dirty="0"/>
          </a:p>
        </p:txBody>
      </p:sp>
      <p:pic>
        <p:nvPicPr>
          <p:cNvPr id="4" name="Picture 2" descr="C:\Users\omura\Desktop\imgres.jpg"/>
          <p:cNvPicPr>
            <a:picLocks noChangeAspect="1" noChangeArrowheads="1"/>
          </p:cNvPicPr>
          <p:nvPr/>
        </p:nvPicPr>
        <p:blipFill>
          <a:blip r:embed="rId2" cstate="print"/>
          <a:srcRect/>
          <a:stretch>
            <a:fillRect/>
          </a:stretch>
        </p:blipFill>
        <p:spPr bwMode="auto">
          <a:xfrm>
            <a:off x="6372200" y="476672"/>
            <a:ext cx="2199147" cy="2686643"/>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属性相性凄い</a:t>
            </a:r>
            <a:endParaRPr kumimoji="1" lang="ja-JP" altLang="en-US" dirty="0"/>
          </a:p>
        </p:txBody>
      </p:sp>
      <p:sp>
        <p:nvSpPr>
          <p:cNvPr id="3" name="コンテンツ プレースホルダ 2"/>
          <p:cNvSpPr>
            <a:spLocks noGrp="1"/>
          </p:cNvSpPr>
          <p:nvPr>
            <p:ph idx="1"/>
          </p:nvPr>
        </p:nvSpPr>
        <p:spPr>
          <a:xfrm>
            <a:off x="457200" y="1600200"/>
            <a:ext cx="5338936" cy="4525963"/>
          </a:xfrm>
        </p:spPr>
        <p:txBody>
          <a:bodyPr>
            <a:normAutofit fontScale="92500"/>
          </a:bodyPr>
          <a:lstStyle/>
          <a:p>
            <a:r>
              <a:rPr kumimoji="1" lang="ja-JP" altLang="en-US" dirty="0" smtClean="0"/>
              <a:t>パズドラ以前のゲームは</a:t>
            </a:r>
            <a:r>
              <a:rPr kumimoji="1" lang="en-US" altLang="ja-JP" dirty="0" smtClean="0"/>
              <a:t>3</a:t>
            </a:r>
            <a:r>
              <a:rPr kumimoji="1" lang="ja-JP" altLang="en-US" dirty="0" smtClean="0"/>
              <a:t>属性の中から</a:t>
            </a:r>
            <a:r>
              <a:rPr kumimoji="1" lang="en-US" altLang="ja-JP" dirty="0" smtClean="0"/>
              <a:t>1</a:t>
            </a:r>
            <a:r>
              <a:rPr kumimoji="1" lang="ja-JP" altLang="en-US" dirty="0" smtClean="0"/>
              <a:t>つ選択するタイプが主流</a:t>
            </a:r>
            <a:r>
              <a:rPr lang="ja-JP" altLang="en-US" dirty="0" smtClean="0"/>
              <a:t>だった</a:t>
            </a:r>
            <a:endParaRPr lang="en-US" altLang="ja-JP" dirty="0" smtClean="0"/>
          </a:p>
          <a:p>
            <a:r>
              <a:rPr kumimoji="1" lang="ja-JP" altLang="en-US" dirty="0" smtClean="0"/>
              <a:t>自分の属性に合わないカードは基本的に</a:t>
            </a:r>
            <a:r>
              <a:rPr kumimoji="1" lang="en-US" altLang="ja-JP" dirty="0" err="1" smtClean="0"/>
              <a:t>gomi</a:t>
            </a:r>
            <a:endParaRPr kumimoji="1" lang="en-US" altLang="ja-JP" dirty="0" smtClean="0"/>
          </a:p>
          <a:p>
            <a:r>
              <a:rPr kumimoji="1" lang="ja-JP" altLang="en-US" dirty="0" smtClean="0"/>
              <a:t>ただ当時主流だった「カードのトレードが成立しやすい」という点においては非常に優秀なシステムだった</a:t>
            </a:r>
            <a:endParaRPr kumimoji="1" lang="en-US" altLang="ja-JP" dirty="0" smtClean="0"/>
          </a:p>
        </p:txBody>
      </p:sp>
      <p:pic>
        <p:nvPicPr>
          <p:cNvPr id="12290" name="Picture 2" descr="C:\Users\omura\Desktop\20130127_55470.jpg"/>
          <p:cNvPicPr>
            <a:picLocks noChangeAspect="1" noChangeArrowheads="1"/>
          </p:cNvPicPr>
          <p:nvPr/>
        </p:nvPicPr>
        <p:blipFill>
          <a:blip r:embed="rId2" cstate="print"/>
          <a:srcRect/>
          <a:stretch>
            <a:fillRect/>
          </a:stretch>
        </p:blipFill>
        <p:spPr bwMode="auto">
          <a:xfrm>
            <a:off x="6372200" y="980728"/>
            <a:ext cx="2459301" cy="4062239"/>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イケ</a:t>
            </a:r>
            <a:r>
              <a:rPr kumimoji="1" lang="ja-JP" altLang="en-US" dirty="0" err="1" smtClean="0"/>
              <a:t>て</a:t>
            </a:r>
            <a:r>
              <a:rPr kumimoji="1" lang="ja-JP" altLang="en-US" dirty="0" smtClean="0"/>
              <a:t>ない点とは</a:t>
            </a:r>
            <a:endParaRPr kumimoji="1" lang="ja-JP" altLang="en-US" dirty="0"/>
          </a:p>
        </p:txBody>
      </p:sp>
      <p:sp>
        <p:nvSpPr>
          <p:cNvPr id="3" name="コンテンツ プレースホルダ 2"/>
          <p:cNvSpPr>
            <a:spLocks noGrp="1"/>
          </p:cNvSpPr>
          <p:nvPr>
            <p:ph idx="1"/>
          </p:nvPr>
        </p:nvSpPr>
        <p:spPr>
          <a:xfrm>
            <a:off x="457200" y="1600200"/>
            <a:ext cx="5338936" cy="4525963"/>
          </a:xfrm>
        </p:spPr>
        <p:txBody>
          <a:bodyPr>
            <a:normAutofit/>
          </a:bodyPr>
          <a:lstStyle/>
          <a:p>
            <a:r>
              <a:rPr lang="ja-JP" altLang="en-US" dirty="0" smtClean="0"/>
              <a:t>「</a:t>
            </a:r>
            <a:r>
              <a:rPr lang="en-US" altLang="ja-JP" dirty="0" smtClean="0"/>
              <a:t>3</a:t>
            </a:r>
            <a:r>
              <a:rPr lang="ja-JP" altLang="en-US" dirty="0" smtClean="0"/>
              <a:t>タイプから</a:t>
            </a:r>
            <a:r>
              <a:rPr lang="en-US" altLang="ja-JP" dirty="0" smtClean="0"/>
              <a:t>1</a:t>
            </a:r>
            <a:r>
              <a:rPr lang="ja-JP" altLang="en-US" dirty="0" err="1" smtClean="0"/>
              <a:t>つを</a:t>
            </a:r>
            <a:r>
              <a:rPr lang="ja-JP" altLang="en-US" dirty="0" smtClean="0"/>
              <a:t>選択」というゲームの場合、新たなカードの需要は「自分がメインで使用する属性かどうか」でフィルタされる</a:t>
            </a:r>
            <a:r>
              <a:rPr lang="en-US" altLang="ja-JP" dirty="0" smtClean="0"/>
              <a:t/>
            </a:r>
            <a:br>
              <a:rPr lang="en-US" altLang="ja-JP" dirty="0" smtClean="0"/>
            </a:br>
            <a:r>
              <a:rPr lang="ja-JP" altLang="en-US" dirty="0" smtClean="0"/>
              <a:t>→単純に需要が </a:t>
            </a:r>
            <a:r>
              <a:rPr lang="en-US" altLang="ja-JP" dirty="0" smtClean="0"/>
              <a:t>1/3 </a:t>
            </a:r>
            <a:r>
              <a:rPr lang="ja-JP" altLang="en-US" dirty="0" smtClean="0"/>
              <a:t>になってしまう</a:t>
            </a:r>
            <a:endParaRPr kumimoji="1" lang="en-US" altLang="ja-JP" dirty="0" smtClean="0"/>
          </a:p>
        </p:txBody>
      </p:sp>
      <p:pic>
        <p:nvPicPr>
          <p:cNvPr id="12290" name="Picture 2" descr="C:\Users\omura\Desktop\20130127_55470.jpg"/>
          <p:cNvPicPr>
            <a:picLocks noChangeAspect="1" noChangeArrowheads="1"/>
          </p:cNvPicPr>
          <p:nvPr/>
        </p:nvPicPr>
        <p:blipFill>
          <a:blip r:embed="rId2" cstate="print"/>
          <a:srcRect/>
          <a:stretch>
            <a:fillRect/>
          </a:stretch>
        </p:blipFill>
        <p:spPr bwMode="auto">
          <a:xfrm>
            <a:off x="6372200" y="1412776"/>
            <a:ext cx="2459301" cy="4062239"/>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属性相性って凄いよ</a:t>
            </a:r>
            <a:endParaRPr kumimoji="1" lang="ja-JP" altLang="en-US" dirty="0"/>
          </a:p>
        </p:txBody>
      </p:sp>
      <p:sp>
        <p:nvSpPr>
          <p:cNvPr id="3" name="コンテンツ プレースホルダ 2"/>
          <p:cNvSpPr>
            <a:spLocks noGrp="1"/>
          </p:cNvSpPr>
          <p:nvPr>
            <p:ph idx="1"/>
          </p:nvPr>
        </p:nvSpPr>
        <p:spPr>
          <a:xfrm>
            <a:off x="457200" y="1600200"/>
            <a:ext cx="5338936" cy="4525963"/>
          </a:xfrm>
        </p:spPr>
        <p:txBody>
          <a:bodyPr>
            <a:normAutofit/>
          </a:bodyPr>
          <a:lstStyle/>
          <a:p>
            <a:r>
              <a:rPr lang="ja-JP" altLang="en-US" dirty="0" smtClean="0"/>
              <a:t>属性を揃えたデッキを組むことで需要が最大化する</a:t>
            </a:r>
            <a:endParaRPr lang="en-US" altLang="ja-JP" dirty="0" smtClean="0"/>
          </a:p>
          <a:p>
            <a:pPr lvl="1"/>
            <a:r>
              <a:rPr kumimoji="1" lang="ja-JP" altLang="en-US" dirty="0" smtClean="0"/>
              <a:t>単一の色のカードを揃えないといけないゲームと比較し、単純に</a:t>
            </a:r>
            <a:r>
              <a:rPr kumimoji="1" lang="en-US" altLang="ja-JP" dirty="0" smtClean="0"/>
              <a:t>5</a:t>
            </a:r>
            <a:r>
              <a:rPr kumimoji="1" lang="ja-JP" altLang="en-US" dirty="0" smtClean="0"/>
              <a:t>倍の需要が生まれる</a:t>
            </a:r>
            <a:endParaRPr kumimoji="1" lang="en-US" altLang="ja-JP" dirty="0" smtClean="0"/>
          </a:p>
        </p:txBody>
      </p:sp>
      <p:pic>
        <p:nvPicPr>
          <p:cNvPr id="5" name="Picture 2" descr="C:\Users\omura\Desktop\imgres.jpg"/>
          <p:cNvPicPr>
            <a:picLocks noChangeAspect="1" noChangeArrowheads="1"/>
          </p:cNvPicPr>
          <p:nvPr/>
        </p:nvPicPr>
        <p:blipFill>
          <a:blip r:embed="rId2" cstate="print"/>
          <a:srcRect/>
          <a:stretch>
            <a:fillRect/>
          </a:stretch>
        </p:blipFill>
        <p:spPr bwMode="auto">
          <a:xfrm>
            <a:off x="6588224" y="1268760"/>
            <a:ext cx="2199147" cy="268664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リリース</a:t>
            </a:r>
            <a:r>
              <a:rPr lang="en-US" altLang="ja-JP" dirty="0" smtClean="0"/>
              <a:t>3</a:t>
            </a:r>
            <a:r>
              <a:rPr lang="ja-JP" altLang="en-US" dirty="0" smtClean="0"/>
              <a:t>ヶ月後</a:t>
            </a:r>
            <a:endParaRPr kumimoji="1" lang="ja-JP" altLang="en-US" dirty="0"/>
          </a:p>
        </p:txBody>
      </p:sp>
      <p:sp>
        <p:nvSpPr>
          <p:cNvPr id="4" name="タイトル 1"/>
          <p:cNvSpPr txBox="1">
            <a:spLocks/>
          </p:cNvSpPr>
          <p:nvPr/>
        </p:nvSpPr>
        <p:spPr>
          <a:xfrm>
            <a:off x="467544" y="5013176"/>
            <a:ext cx="8229600" cy="1359024"/>
          </a:xfrm>
          <a:prstGeom prst="rect">
            <a:avLst/>
          </a:prstGeom>
        </p:spPr>
        <p:txBody>
          <a:bodyPr vert="horz" lIns="91440" tIns="45720" rIns="91440" bIns="45720" rtlCol="0" anchor="ctr">
            <a:normAutofit fontScale="7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ja-JP" altLang="en-US" sz="4400" dirty="0" smtClean="0">
                <a:solidFill>
                  <a:schemeClr val="bg1"/>
                </a:solidFill>
                <a:latin typeface="+mj-lt"/>
                <a:ea typeface="+mj-ea"/>
                <a:cs typeface="+mj-cs"/>
              </a:rPr>
              <a:t>サイヤ人 </a:t>
            </a:r>
            <a:r>
              <a:rPr lang="en-US" altLang="ja-JP" sz="4400" dirty="0" smtClean="0">
                <a:solidFill>
                  <a:schemeClr val="bg1"/>
                </a:solidFill>
                <a:latin typeface="+mj-lt"/>
                <a:ea typeface="+mj-ea"/>
                <a:cs typeface="+mj-cs"/>
              </a:rPr>
              <a:t>GOKU</a:t>
            </a:r>
            <a:endParaRPr kumimoji="1" lang="en-US" altLang="ja-JP" sz="4400" b="0" i="0" u="none" strike="noStrike" kern="1200" cap="none" spc="0" normalizeH="0" baseline="0" noProof="0" dirty="0" smtClean="0">
              <a:ln>
                <a:noFill/>
              </a:ln>
              <a:solidFill>
                <a:schemeClr val="bg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dirty="0" smtClean="0">
                <a:ln>
                  <a:noFill/>
                </a:ln>
                <a:solidFill>
                  <a:schemeClr val="bg1"/>
                </a:solidFill>
                <a:effectLst/>
                <a:uLnTx/>
                <a:uFillTx/>
                <a:latin typeface="+mj-lt"/>
                <a:ea typeface="+mj-ea"/>
                <a:cs typeface="+mj-cs"/>
              </a:rPr>
              <a:t>MAX</a:t>
            </a:r>
            <a:r>
              <a:rPr kumimoji="1" lang="ja-JP" altLang="en-US" sz="4400" b="0" i="0" u="none" strike="noStrike" kern="1200" cap="none" spc="0" normalizeH="0" baseline="0" noProof="0" dirty="0" smtClean="0">
                <a:ln>
                  <a:noFill/>
                </a:ln>
                <a:solidFill>
                  <a:schemeClr val="bg1"/>
                </a:solidFill>
                <a:effectLst/>
                <a:uLnTx/>
                <a:uFillTx/>
                <a:latin typeface="+mj-lt"/>
                <a:ea typeface="+mj-ea"/>
                <a:cs typeface="+mj-cs"/>
              </a:rPr>
              <a:t>攻</a:t>
            </a:r>
            <a:r>
              <a:rPr kumimoji="1" lang="en-US" altLang="ja-JP" sz="4400" b="0" i="0" u="none" strike="noStrike" kern="1200" cap="none" spc="0" normalizeH="0" baseline="0" noProof="0" dirty="0" smtClean="0">
                <a:ln>
                  <a:noFill/>
                </a:ln>
                <a:solidFill>
                  <a:schemeClr val="bg1"/>
                </a:solidFill>
                <a:effectLst/>
                <a:uLnTx/>
                <a:uFillTx/>
                <a:latin typeface="+mj-lt"/>
                <a:ea typeface="+mj-ea"/>
                <a:cs typeface="+mj-cs"/>
              </a:rPr>
              <a:t>:</a:t>
            </a:r>
            <a:r>
              <a:rPr kumimoji="1" lang="en-US" altLang="ja-JP" sz="4400" b="0" i="0" u="none" strike="noStrike" kern="1200" cap="none" spc="0" normalizeH="0" noProof="0" dirty="0" smtClean="0">
                <a:ln>
                  <a:noFill/>
                </a:ln>
                <a:solidFill>
                  <a:schemeClr val="bg1"/>
                </a:solidFill>
                <a:effectLst/>
                <a:uLnTx/>
                <a:uFillTx/>
                <a:latin typeface="+mj-lt"/>
                <a:ea typeface="+mj-ea"/>
                <a:cs typeface="+mj-cs"/>
              </a:rPr>
              <a:t> 2800</a:t>
            </a:r>
          </a:p>
          <a:p>
            <a:pPr marL="0" marR="0" lvl="0" indent="0" defTabSz="914400" rtl="0" eaLnBrk="1" fontAlgn="auto" latinLnBrk="0" hangingPunct="1">
              <a:lnSpc>
                <a:spcPct val="100000"/>
              </a:lnSpc>
              <a:spcBef>
                <a:spcPct val="0"/>
              </a:spcBef>
              <a:spcAft>
                <a:spcPts val="0"/>
              </a:spcAft>
              <a:buClrTx/>
              <a:buSzTx/>
              <a:buFontTx/>
              <a:buNone/>
              <a:tabLst/>
              <a:defRPr/>
            </a:pPr>
            <a:r>
              <a:rPr lang="en-US" altLang="ja-JP" sz="4400" baseline="0" dirty="0" smtClean="0">
                <a:solidFill>
                  <a:schemeClr val="bg1"/>
                </a:solidFill>
                <a:latin typeface="+mj-lt"/>
                <a:ea typeface="+mj-ea"/>
                <a:cs typeface="+mj-cs"/>
              </a:rPr>
              <a:t>MAX</a:t>
            </a:r>
            <a:r>
              <a:rPr lang="ja-JP" altLang="en-US" sz="4400" baseline="0" dirty="0" smtClean="0">
                <a:solidFill>
                  <a:schemeClr val="bg1"/>
                </a:solidFill>
                <a:latin typeface="+mj-lt"/>
                <a:ea typeface="+mj-ea"/>
                <a:cs typeface="+mj-cs"/>
              </a:rPr>
              <a:t>防</a:t>
            </a:r>
            <a:r>
              <a:rPr lang="en-US" altLang="ja-JP" sz="4400" baseline="0" dirty="0" smtClean="0">
                <a:solidFill>
                  <a:schemeClr val="bg1"/>
                </a:solidFill>
                <a:latin typeface="+mj-lt"/>
                <a:ea typeface="+mj-ea"/>
                <a:cs typeface="+mj-cs"/>
              </a:rPr>
              <a:t>:</a:t>
            </a:r>
            <a:r>
              <a:rPr lang="en-US" altLang="ja-JP" sz="4400" dirty="0" smtClean="0">
                <a:solidFill>
                  <a:schemeClr val="bg1"/>
                </a:solidFill>
                <a:latin typeface="+mj-lt"/>
                <a:ea typeface="+mj-ea"/>
                <a:cs typeface="+mj-cs"/>
              </a:rPr>
              <a:t> 2500</a:t>
            </a:r>
            <a:endParaRPr kumimoji="1" lang="ja-JP" alt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2050" name="Picture 2" descr="C:\Users\omura\Desktop\imgres１.jpg"/>
          <p:cNvPicPr>
            <a:picLocks noChangeAspect="1" noChangeArrowheads="1"/>
          </p:cNvPicPr>
          <p:nvPr/>
        </p:nvPicPr>
        <p:blipFill>
          <a:blip r:embed="rId2" cstate="print"/>
          <a:srcRect/>
          <a:stretch>
            <a:fillRect/>
          </a:stretch>
        </p:blipFill>
        <p:spPr bwMode="auto">
          <a:xfrm>
            <a:off x="3059832" y="1484784"/>
            <a:ext cx="3168352" cy="3168352"/>
          </a:xfrm>
          <a:prstGeom prst="rect">
            <a:avLst/>
          </a:prstGeom>
          <a:noFill/>
        </p:spPr>
      </p:pic>
      <p:sp>
        <p:nvSpPr>
          <p:cNvPr id="5" name="爆発 1 4"/>
          <p:cNvSpPr/>
          <p:nvPr/>
        </p:nvSpPr>
        <p:spPr>
          <a:xfrm>
            <a:off x="4716016" y="4221088"/>
            <a:ext cx="2915816" cy="3024336"/>
          </a:xfrm>
          <a:prstGeom prst="irregularSeal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最強</a:t>
            </a:r>
            <a:endParaRPr kumimoji="1" lang="ja-JP" altLang="en-US"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4" y="2780928"/>
            <a:ext cx="8229600" cy="648072"/>
          </a:xfrm>
        </p:spPr>
        <p:txBody>
          <a:bodyPr>
            <a:normAutofit/>
          </a:bodyPr>
          <a:lstStyle/>
          <a:p>
            <a:pPr algn="ctr">
              <a:buNone/>
            </a:pPr>
            <a:r>
              <a:rPr kumimoji="1" lang="en-US" altLang="ja-JP" dirty="0" smtClean="0"/>
              <a:t>LT</a:t>
            </a:r>
            <a:r>
              <a:rPr kumimoji="1" lang="ja-JP" altLang="en-US" dirty="0" err="1" smtClean="0"/>
              <a:t>なのに</a:t>
            </a:r>
            <a:r>
              <a:rPr kumimoji="1" lang="en-US" altLang="ja-JP" dirty="0" smtClean="0"/>
              <a:t>5</a:t>
            </a:r>
            <a:r>
              <a:rPr kumimoji="1" lang="ja-JP" altLang="en-US" dirty="0" smtClean="0"/>
              <a:t>分超えるので後は箇条書きで</a:t>
            </a:r>
            <a:endParaRPr kumimoji="1" lang="ja-JP"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初期のパズドラの状態</a:t>
            </a:r>
            <a:endParaRPr kumimoji="1" lang="ja-JP" altLang="en-US" dirty="0"/>
          </a:p>
        </p:txBody>
      </p:sp>
      <p:sp>
        <p:nvSpPr>
          <p:cNvPr id="5" name="コンテンツ プレースホルダ 4"/>
          <p:cNvSpPr>
            <a:spLocks noGrp="1"/>
          </p:cNvSpPr>
          <p:nvPr>
            <p:ph idx="1"/>
          </p:nvPr>
        </p:nvSpPr>
        <p:spPr>
          <a:xfrm>
            <a:off x="457200" y="1600200"/>
            <a:ext cx="7859216" cy="4525963"/>
          </a:xfrm>
        </p:spPr>
        <p:txBody>
          <a:bodyPr>
            <a:normAutofit/>
          </a:bodyPr>
          <a:lstStyle/>
          <a:p>
            <a:r>
              <a:rPr lang="ja-JP" altLang="en-US" dirty="0" smtClean="0"/>
              <a:t>闇パーティ万能</a:t>
            </a:r>
            <a:r>
              <a:rPr lang="ja-JP" altLang="en-US" dirty="0" err="1" smtClean="0"/>
              <a:t>だよね</a:t>
            </a:r>
            <a:r>
              <a:rPr lang="ja-JP" altLang="en-US" dirty="0" smtClean="0"/>
              <a:t>問題</a:t>
            </a:r>
            <a:endParaRPr lang="en-US" altLang="ja-JP" dirty="0" smtClean="0"/>
          </a:p>
          <a:p>
            <a:pPr lvl="1"/>
            <a:r>
              <a:rPr lang="ja-JP" altLang="en-US" dirty="0" smtClean="0"/>
              <a:t>闇パーティで揃えたらこれ以上の需要が生まれなくなっていた</a:t>
            </a:r>
            <a:endParaRPr lang="en-US" altLang="ja-JP" dirty="0" smtClean="0"/>
          </a:p>
          <a:p>
            <a:pPr lvl="1"/>
            <a:r>
              <a:rPr lang="ja-JP" altLang="en-US" dirty="0" smtClean="0"/>
              <a:t>打開するためには新たな需要が生まれるようなイベントが必要だった</a:t>
            </a:r>
            <a:endParaRPr lang="en-US" altLang="ja-JP" dirty="0" smtClean="0"/>
          </a:p>
          <a:p>
            <a:pPr lvl="1"/>
            <a:r>
              <a:rPr lang="ja-JP" altLang="en-US" dirty="0" smtClean="0"/>
              <a:t>そもそも「魔王の城」までしかクエストがなかった</a:t>
            </a:r>
            <a:r>
              <a:rPr lang="en-US" altLang="ja-JP" dirty="0" smtClean="0"/>
              <a:t>(</a:t>
            </a:r>
            <a:r>
              <a:rPr lang="ja-JP" altLang="en-US" dirty="0" smtClean="0"/>
              <a:t>確か</a:t>
            </a:r>
            <a:r>
              <a:rPr lang="en-US" altLang="ja-JP" dirty="0" smtClean="0"/>
              <a:t>)</a:t>
            </a:r>
          </a:p>
          <a:p>
            <a:pPr lvl="1"/>
            <a:r>
              <a:rPr lang="ja-JP" altLang="en-US" sz="1600" dirty="0" smtClean="0"/>
              <a:t>初期はリーダーのコイツいなかったけど気にせず</a:t>
            </a:r>
            <a:r>
              <a:rPr lang="en-US" altLang="ja-JP" sz="1600" dirty="0" smtClean="0"/>
              <a:t>…</a:t>
            </a:r>
          </a:p>
          <a:p>
            <a:pPr lvl="1"/>
            <a:endParaRPr lang="en-US" altLang="ja-JP" dirty="0" smtClean="0"/>
          </a:p>
        </p:txBody>
      </p:sp>
      <p:pic>
        <p:nvPicPr>
          <p:cNvPr id="19458" name="Picture 2" descr="http://i.gyazo.com/80c6b9fd2b098e678b16f33e0555aa6c.png"/>
          <p:cNvPicPr>
            <a:picLocks noChangeAspect="1" noChangeArrowheads="1"/>
          </p:cNvPicPr>
          <p:nvPr/>
        </p:nvPicPr>
        <p:blipFill>
          <a:blip r:embed="rId2" cstate="print"/>
          <a:srcRect/>
          <a:stretch>
            <a:fillRect/>
          </a:stretch>
        </p:blipFill>
        <p:spPr bwMode="auto">
          <a:xfrm>
            <a:off x="4572000" y="5373216"/>
            <a:ext cx="4109048" cy="1350527"/>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どうしたのか</a:t>
            </a:r>
            <a:endParaRPr kumimoji="1" lang="ja-JP" altLang="en-US" dirty="0"/>
          </a:p>
        </p:txBody>
      </p:sp>
      <p:sp>
        <p:nvSpPr>
          <p:cNvPr id="5" name="コンテンツ プレースホルダ 4"/>
          <p:cNvSpPr>
            <a:spLocks noGrp="1"/>
          </p:cNvSpPr>
          <p:nvPr>
            <p:ph idx="1"/>
          </p:nvPr>
        </p:nvSpPr>
        <p:spPr>
          <a:xfrm>
            <a:off x="457200" y="1600200"/>
            <a:ext cx="7859216" cy="4525963"/>
          </a:xfrm>
        </p:spPr>
        <p:txBody>
          <a:bodyPr>
            <a:normAutofit/>
          </a:bodyPr>
          <a:lstStyle/>
          <a:p>
            <a:r>
              <a:rPr lang="ja-JP" altLang="en-US" dirty="0" smtClean="0"/>
              <a:t>テクニカルダンジョンの追加</a:t>
            </a:r>
            <a:endParaRPr lang="en-US" altLang="ja-JP" dirty="0" smtClean="0"/>
          </a:p>
          <a:p>
            <a:pPr lvl="1"/>
            <a:r>
              <a:rPr lang="ja-JP" altLang="en-US" dirty="0" smtClean="0"/>
              <a:t>スキルの重要性を上げた設計にする</a:t>
            </a:r>
            <a:endParaRPr lang="en-US" altLang="ja-JP" dirty="0" smtClean="0"/>
          </a:p>
          <a:p>
            <a:pPr lvl="1"/>
            <a:r>
              <a:rPr lang="ja-JP" altLang="en-US" dirty="0" smtClean="0"/>
              <a:t>闇テンプレパーティではクリアできないイベント作り</a:t>
            </a:r>
            <a:endParaRPr lang="en-US" altLang="ja-JP" dirty="0" smtClean="0"/>
          </a:p>
          <a:p>
            <a:r>
              <a:rPr lang="ja-JP" altLang="en-US" dirty="0" smtClean="0"/>
              <a:t>曜日ダンジョンの追加</a:t>
            </a:r>
            <a:endParaRPr lang="en-US" altLang="ja-JP" dirty="0" smtClean="0"/>
          </a:p>
          <a:p>
            <a:pPr lvl="1"/>
            <a:r>
              <a:rPr lang="ja-JP" altLang="en-US" dirty="0" smtClean="0"/>
              <a:t>当初は確か土日ダンジョンしかなかった</a:t>
            </a:r>
            <a:endParaRPr lang="en-US" altLang="ja-JP" dirty="0" smtClean="0"/>
          </a:p>
          <a:p>
            <a:pPr lvl="1"/>
            <a:r>
              <a:rPr lang="ja-JP" altLang="en-US" dirty="0" smtClean="0"/>
              <a:t>特定の曜日ダンジョンを増やし、スキルと属性の重要性をより高めていく</a:t>
            </a:r>
            <a:endParaRPr lang="en-US" altLang="ja-JP" dirty="0" smtClean="0"/>
          </a:p>
          <a:p>
            <a:endParaRPr lang="en-US" altLang="ja-JP"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その他の需要の掘り起こし方</a:t>
            </a:r>
            <a:endParaRPr kumimoji="1" lang="ja-JP" altLang="en-US" dirty="0"/>
          </a:p>
        </p:txBody>
      </p:sp>
      <p:sp>
        <p:nvSpPr>
          <p:cNvPr id="5" name="コンテンツ プレースホルダ 4"/>
          <p:cNvSpPr>
            <a:spLocks noGrp="1"/>
          </p:cNvSpPr>
          <p:nvPr>
            <p:ph idx="1"/>
          </p:nvPr>
        </p:nvSpPr>
        <p:spPr>
          <a:xfrm>
            <a:off x="457200" y="1600200"/>
            <a:ext cx="7859216" cy="4525963"/>
          </a:xfrm>
        </p:spPr>
        <p:txBody>
          <a:bodyPr>
            <a:normAutofit fontScale="92500" lnSpcReduction="10000"/>
          </a:bodyPr>
          <a:lstStyle/>
          <a:p>
            <a:r>
              <a:rPr lang="ja-JP" altLang="en-US" dirty="0" smtClean="0"/>
              <a:t>デッキの枚数を</a:t>
            </a:r>
            <a:r>
              <a:rPr lang="en-US" altLang="ja-JP" dirty="0" smtClean="0"/>
              <a:t>5</a:t>
            </a:r>
            <a:r>
              <a:rPr lang="ja-JP" altLang="en-US" dirty="0" smtClean="0"/>
              <a:t>枚→</a:t>
            </a:r>
            <a:r>
              <a:rPr lang="en-US" altLang="ja-JP" dirty="0" smtClean="0"/>
              <a:t>10</a:t>
            </a:r>
            <a:r>
              <a:rPr lang="ja-JP" altLang="en-US" dirty="0" smtClean="0"/>
              <a:t>枚にする</a:t>
            </a:r>
            <a:endParaRPr lang="en-US" altLang="ja-JP" dirty="0" smtClean="0"/>
          </a:p>
          <a:p>
            <a:pPr lvl="1"/>
            <a:r>
              <a:rPr lang="ja-JP" altLang="en-US" dirty="0" smtClean="0"/>
              <a:t>単純に必要なカード枚数が</a:t>
            </a:r>
            <a:r>
              <a:rPr lang="en-US" altLang="ja-JP" dirty="0" smtClean="0"/>
              <a:t>2</a:t>
            </a:r>
            <a:r>
              <a:rPr lang="ja-JP" altLang="en-US" dirty="0" smtClean="0"/>
              <a:t>倍になって需要は倍増する</a:t>
            </a:r>
            <a:endParaRPr lang="en-US" altLang="ja-JP" dirty="0" smtClean="0"/>
          </a:p>
          <a:p>
            <a:r>
              <a:rPr lang="ja-JP" altLang="en-US" dirty="0" smtClean="0"/>
              <a:t>スキルが必要なイベントを作る</a:t>
            </a:r>
            <a:endParaRPr lang="en-US" altLang="ja-JP" dirty="0" smtClean="0"/>
          </a:p>
          <a:p>
            <a:pPr lvl="1"/>
            <a:r>
              <a:rPr lang="ja-JP" altLang="en-US" dirty="0" smtClean="0"/>
              <a:t>例えばパズドラで言う「毒スキルが無いと詰む」ダンジョンを当初から実装する前提で作っておく</a:t>
            </a:r>
            <a:endParaRPr lang="en-US" altLang="ja-JP" dirty="0" smtClean="0"/>
          </a:p>
          <a:p>
            <a:r>
              <a:rPr lang="ja-JP" altLang="en-US" dirty="0" smtClean="0"/>
              <a:t>攻撃デッキ・防御デッキが生きるイベントを作る</a:t>
            </a:r>
            <a:endParaRPr lang="en-US" altLang="ja-JP" dirty="0" smtClean="0"/>
          </a:p>
          <a:p>
            <a:pPr lvl="1"/>
            <a:r>
              <a:rPr lang="ja-JP" altLang="en-US" dirty="0" smtClean="0"/>
              <a:t>単純に需要が</a:t>
            </a:r>
            <a:r>
              <a:rPr lang="en-US" altLang="ja-JP" dirty="0" smtClean="0"/>
              <a:t>2</a:t>
            </a:r>
            <a:r>
              <a:rPr lang="ja-JP" altLang="en-US" dirty="0" smtClean="0"/>
              <a:t>倍になる</a:t>
            </a:r>
            <a:endParaRPr lang="en-US" altLang="ja-JP" dirty="0" smtClean="0"/>
          </a:p>
          <a:p>
            <a:endParaRPr lang="en-US" altLang="ja-JP"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4" y="2780928"/>
            <a:ext cx="8229600" cy="648072"/>
          </a:xfrm>
        </p:spPr>
        <p:txBody>
          <a:bodyPr>
            <a:normAutofit/>
          </a:bodyPr>
          <a:lstStyle/>
          <a:p>
            <a:pPr algn="ctr">
              <a:buNone/>
            </a:pPr>
            <a:r>
              <a:rPr kumimoji="1" lang="ja-JP" altLang="en-US" dirty="0" smtClean="0"/>
              <a:t>ご清聴ありがとうございました</a:t>
            </a:r>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4" y="2780928"/>
            <a:ext cx="8229600" cy="1008112"/>
          </a:xfrm>
        </p:spPr>
        <p:txBody>
          <a:bodyPr>
            <a:normAutofit fontScale="92500" lnSpcReduction="10000"/>
          </a:bodyPr>
          <a:lstStyle/>
          <a:p>
            <a:pPr algn="ctr">
              <a:buNone/>
            </a:pPr>
            <a:r>
              <a:rPr kumimoji="1" lang="ja-JP" altLang="en-US" dirty="0" smtClean="0"/>
              <a:t>あれ、リリース</a:t>
            </a:r>
            <a:r>
              <a:rPr kumimoji="1" lang="en-US" altLang="ja-JP" dirty="0" smtClean="0"/>
              <a:t>3</a:t>
            </a:r>
            <a:r>
              <a:rPr kumimoji="1" lang="ja-JP" altLang="en-US" dirty="0" smtClean="0"/>
              <a:t>ヶ月目くらいから</a:t>
            </a:r>
            <a:endParaRPr kumimoji="1" lang="en-US" altLang="ja-JP" dirty="0" smtClean="0"/>
          </a:p>
          <a:p>
            <a:pPr algn="ctr">
              <a:buNone/>
            </a:pPr>
            <a:r>
              <a:rPr lang="ja-JP" altLang="en-US" dirty="0" smtClean="0"/>
              <a:t>何故か売れなくなってきたぞ</a:t>
            </a:r>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4" y="2780928"/>
            <a:ext cx="8229600" cy="1008112"/>
          </a:xfrm>
        </p:spPr>
        <p:txBody>
          <a:bodyPr>
            <a:normAutofit/>
          </a:bodyPr>
          <a:lstStyle/>
          <a:p>
            <a:pPr algn="ctr">
              <a:buNone/>
            </a:pPr>
            <a:r>
              <a:rPr kumimoji="1" lang="ja-JP" altLang="en-US" dirty="0" smtClean="0"/>
              <a:t>そうだ、インフレさせよう！</a:t>
            </a:r>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リリース</a:t>
            </a:r>
            <a:r>
              <a:rPr kumimoji="1" lang="en-US" altLang="ja-JP" dirty="0" smtClean="0"/>
              <a:t>5</a:t>
            </a:r>
            <a:r>
              <a:rPr lang="ja-JP" altLang="en-US" dirty="0" smtClean="0"/>
              <a:t>ヶ月後</a:t>
            </a:r>
            <a:endParaRPr kumimoji="1" lang="ja-JP" altLang="en-US" dirty="0"/>
          </a:p>
        </p:txBody>
      </p:sp>
      <p:sp>
        <p:nvSpPr>
          <p:cNvPr id="4" name="タイトル 1"/>
          <p:cNvSpPr txBox="1">
            <a:spLocks/>
          </p:cNvSpPr>
          <p:nvPr/>
        </p:nvSpPr>
        <p:spPr>
          <a:xfrm>
            <a:off x="467544" y="5013176"/>
            <a:ext cx="8229600" cy="1359024"/>
          </a:xfrm>
          <a:prstGeom prst="rect">
            <a:avLst/>
          </a:prstGeom>
        </p:spPr>
        <p:txBody>
          <a:bodyPr vert="horz" lIns="91440" tIns="45720" rIns="91440" bIns="45720" rtlCol="0" anchor="ctr">
            <a:normAutofit fontScale="7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ja-JP" altLang="en-US" sz="4400" dirty="0" smtClean="0">
                <a:solidFill>
                  <a:schemeClr val="bg1"/>
                </a:solidFill>
                <a:latin typeface="+mj-lt"/>
                <a:ea typeface="+mj-ea"/>
                <a:cs typeface="+mj-cs"/>
              </a:rPr>
              <a:t>超サイヤ人 </a:t>
            </a:r>
            <a:r>
              <a:rPr lang="en-US" altLang="ja-JP" sz="4400" dirty="0" smtClean="0">
                <a:solidFill>
                  <a:schemeClr val="bg1"/>
                </a:solidFill>
                <a:latin typeface="+mj-lt"/>
                <a:ea typeface="+mj-ea"/>
                <a:cs typeface="+mj-cs"/>
              </a:rPr>
              <a:t>GOKU</a:t>
            </a:r>
            <a:endParaRPr kumimoji="1" lang="en-US" altLang="ja-JP" sz="4400" b="0" i="0" u="none" strike="noStrike" kern="1200" cap="none" spc="0" normalizeH="0" baseline="0" noProof="0" dirty="0" smtClean="0">
              <a:ln>
                <a:noFill/>
              </a:ln>
              <a:solidFill>
                <a:schemeClr val="bg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dirty="0" smtClean="0">
                <a:ln>
                  <a:noFill/>
                </a:ln>
                <a:solidFill>
                  <a:schemeClr val="bg1"/>
                </a:solidFill>
                <a:effectLst/>
                <a:uLnTx/>
                <a:uFillTx/>
                <a:latin typeface="+mj-lt"/>
                <a:ea typeface="+mj-ea"/>
                <a:cs typeface="+mj-cs"/>
              </a:rPr>
              <a:t>MAX</a:t>
            </a:r>
            <a:r>
              <a:rPr kumimoji="1" lang="ja-JP" altLang="en-US" sz="4400" b="0" i="0" u="none" strike="noStrike" kern="1200" cap="none" spc="0" normalizeH="0" baseline="0" noProof="0" dirty="0" smtClean="0">
                <a:ln>
                  <a:noFill/>
                </a:ln>
                <a:solidFill>
                  <a:schemeClr val="bg1"/>
                </a:solidFill>
                <a:effectLst/>
                <a:uLnTx/>
                <a:uFillTx/>
                <a:latin typeface="+mj-lt"/>
                <a:ea typeface="+mj-ea"/>
                <a:cs typeface="+mj-cs"/>
              </a:rPr>
              <a:t>攻</a:t>
            </a:r>
            <a:r>
              <a:rPr kumimoji="1" lang="en-US" altLang="ja-JP" sz="4400" b="0" i="0" u="none" strike="noStrike" kern="1200" cap="none" spc="0" normalizeH="0" baseline="0" noProof="0" dirty="0" smtClean="0">
                <a:ln>
                  <a:noFill/>
                </a:ln>
                <a:solidFill>
                  <a:schemeClr val="bg1"/>
                </a:solidFill>
                <a:effectLst/>
                <a:uLnTx/>
                <a:uFillTx/>
                <a:latin typeface="+mj-lt"/>
                <a:ea typeface="+mj-ea"/>
                <a:cs typeface="+mj-cs"/>
              </a:rPr>
              <a:t>:</a:t>
            </a:r>
            <a:r>
              <a:rPr kumimoji="1" lang="en-US" altLang="ja-JP" sz="4400" b="0" i="0" u="none" strike="noStrike" kern="1200" cap="none" spc="0" normalizeH="0" noProof="0" dirty="0" smtClean="0">
                <a:ln>
                  <a:noFill/>
                </a:ln>
                <a:solidFill>
                  <a:schemeClr val="bg1"/>
                </a:solidFill>
                <a:effectLst/>
                <a:uLnTx/>
                <a:uFillTx/>
                <a:latin typeface="+mj-lt"/>
                <a:ea typeface="+mj-ea"/>
                <a:cs typeface="+mj-cs"/>
              </a:rPr>
              <a:t> 8000</a:t>
            </a:r>
          </a:p>
          <a:p>
            <a:pPr marL="0" marR="0" lvl="0" indent="0" defTabSz="914400" rtl="0" eaLnBrk="1" fontAlgn="auto" latinLnBrk="0" hangingPunct="1">
              <a:lnSpc>
                <a:spcPct val="100000"/>
              </a:lnSpc>
              <a:spcBef>
                <a:spcPct val="0"/>
              </a:spcBef>
              <a:spcAft>
                <a:spcPts val="0"/>
              </a:spcAft>
              <a:buClrTx/>
              <a:buSzTx/>
              <a:buFontTx/>
              <a:buNone/>
              <a:tabLst/>
              <a:defRPr/>
            </a:pPr>
            <a:r>
              <a:rPr lang="en-US" altLang="ja-JP" sz="4400" baseline="0" dirty="0" smtClean="0">
                <a:solidFill>
                  <a:schemeClr val="bg1"/>
                </a:solidFill>
                <a:latin typeface="+mj-lt"/>
                <a:ea typeface="+mj-ea"/>
                <a:cs typeface="+mj-cs"/>
              </a:rPr>
              <a:t>MAX</a:t>
            </a:r>
            <a:r>
              <a:rPr lang="ja-JP" altLang="en-US" sz="4400" baseline="0" dirty="0" smtClean="0">
                <a:solidFill>
                  <a:schemeClr val="bg1"/>
                </a:solidFill>
                <a:latin typeface="+mj-lt"/>
                <a:ea typeface="+mj-ea"/>
                <a:cs typeface="+mj-cs"/>
              </a:rPr>
              <a:t>防</a:t>
            </a:r>
            <a:r>
              <a:rPr lang="en-US" altLang="ja-JP" sz="4400" baseline="0" dirty="0" smtClean="0">
                <a:solidFill>
                  <a:schemeClr val="bg1"/>
                </a:solidFill>
                <a:latin typeface="+mj-lt"/>
                <a:ea typeface="+mj-ea"/>
                <a:cs typeface="+mj-cs"/>
              </a:rPr>
              <a:t>:</a:t>
            </a:r>
            <a:r>
              <a:rPr lang="en-US" altLang="ja-JP" sz="4400" dirty="0" smtClean="0">
                <a:solidFill>
                  <a:schemeClr val="bg1"/>
                </a:solidFill>
                <a:latin typeface="+mj-lt"/>
                <a:ea typeface="+mj-ea"/>
                <a:cs typeface="+mj-cs"/>
              </a:rPr>
              <a:t> 7800</a:t>
            </a:r>
            <a:endParaRPr kumimoji="1" lang="ja-JP" alt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3074" name="Picture 2" descr="C:\Users\omura\Desktop\images２.jpg"/>
          <p:cNvPicPr>
            <a:picLocks noChangeAspect="1" noChangeArrowheads="1"/>
          </p:cNvPicPr>
          <p:nvPr/>
        </p:nvPicPr>
        <p:blipFill>
          <a:blip r:embed="rId2" cstate="print"/>
          <a:srcRect/>
          <a:stretch>
            <a:fillRect/>
          </a:stretch>
        </p:blipFill>
        <p:spPr bwMode="auto">
          <a:xfrm>
            <a:off x="3275856" y="1196752"/>
            <a:ext cx="2543482" cy="3672408"/>
          </a:xfrm>
          <a:prstGeom prst="rect">
            <a:avLst/>
          </a:prstGeom>
          <a:noFill/>
        </p:spPr>
      </p:pic>
      <p:sp>
        <p:nvSpPr>
          <p:cNvPr id="6" name="爆発 1 5"/>
          <p:cNvSpPr/>
          <p:nvPr/>
        </p:nvSpPr>
        <p:spPr>
          <a:xfrm>
            <a:off x="6228184" y="2636912"/>
            <a:ext cx="2915816" cy="3024336"/>
          </a:xfrm>
          <a:prstGeom prst="irregularSeal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最強カード</a:t>
            </a:r>
            <a:endParaRPr lang="en-US" altLang="ja-JP" dirty="0" smtClean="0"/>
          </a:p>
          <a:p>
            <a:pPr algn="ctr"/>
            <a:r>
              <a:rPr kumimoji="1" lang="ja-JP" altLang="en-US" dirty="0" smtClean="0"/>
              <a:t>登場</a:t>
            </a:r>
            <a:endParaRPr kumimoji="1"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リリース</a:t>
            </a:r>
            <a:r>
              <a:rPr kumimoji="1" lang="en-US" altLang="ja-JP" dirty="0" smtClean="0"/>
              <a:t>8</a:t>
            </a:r>
            <a:r>
              <a:rPr lang="ja-JP" altLang="en-US" dirty="0" smtClean="0"/>
              <a:t>ヶ月後</a:t>
            </a:r>
            <a:endParaRPr kumimoji="1" lang="ja-JP" altLang="en-US" dirty="0"/>
          </a:p>
        </p:txBody>
      </p:sp>
      <p:sp>
        <p:nvSpPr>
          <p:cNvPr id="4" name="タイトル 1"/>
          <p:cNvSpPr txBox="1">
            <a:spLocks/>
          </p:cNvSpPr>
          <p:nvPr/>
        </p:nvSpPr>
        <p:spPr>
          <a:xfrm>
            <a:off x="467544" y="5013176"/>
            <a:ext cx="8229600" cy="1359024"/>
          </a:xfrm>
          <a:prstGeom prst="rect">
            <a:avLst/>
          </a:prstGeom>
        </p:spPr>
        <p:txBody>
          <a:bodyPr vert="horz" lIns="91440" tIns="45720" rIns="91440" bIns="45720" rtlCol="0" anchor="ctr">
            <a:normAutofit fontScale="7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ja-JP" altLang="en-US" sz="4400" dirty="0" smtClean="0">
                <a:solidFill>
                  <a:schemeClr val="bg1"/>
                </a:solidFill>
                <a:latin typeface="+mj-lt"/>
                <a:ea typeface="+mj-ea"/>
                <a:cs typeface="+mj-cs"/>
              </a:rPr>
              <a:t>超サイヤを超えたサイヤ人 </a:t>
            </a:r>
            <a:r>
              <a:rPr lang="en-US" altLang="ja-JP" sz="4400" dirty="0" smtClean="0">
                <a:solidFill>
                  <a:schemeClr val="bg1"/>
                </a:solidFill>
                <a:latin typeface="+mj-lt"/>
                <a:ea typeface="+mj-ea"/>
                <a:cs typeface="+mj-cs"/>
              </a:rPr>
              <a:t>GOKU</a:t>
            </a:r>
            <a:endParaRPr kumimoji="1" lang="en-US" altLang="ja-JP" sz="4400" b="0" i="0" u="none" strike="noStrike" kern="1200" cap="none" spc="0" normalizeH="0" baseline="0" noProof="0" dirty="0" smtClean="0">
              <a:ln>
                <a:noFill/>
              </a:ln>
              <a:solidFill>
                <a:schemeClr val="bg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dirty="0" smtClean="0">
                <a:ln>
                  <a:noFill/>
                </a:ln>
                <a:solidFill>
                  <a:schemeClr val="bg1"/>
                </a:solidFill>
                <a:effectLst/>
                <a:uLnTx/>
                <a:uFillTx/>
                <a:latin typeface="+mj-lt"/>
                <a:ea typeface="+mj-ea"/>
                <a:cs typeface="+mj-cs"/>
              </a:rPr>
              <a:t>MAX</a:t>
            </a:r>
            <a:r>
              <a:rPr kumimoji="1" lang="ja-JP" altLang="en-US" sz="4400" b="0" i="0" u="none" strike="noStrike" kern="1200" cap="none" spc="0" normalizeH="0" baseline="0" noProof="0" dirty="0" smtClean="0">
                <a:ln>
                  <a:noFill/>
                </a:ln>
                <a:solidFill>
                  <a:schemeClr val="bg1"/>
                </a:solidFill>
                <a:effectLst/>
                <a:uLnTx/>
                <a:uFillTx/>
                <a:latin typeface="+mj-lt"/>
                <a:ea typeface="+mj-ea"/>
                <a:cs typeface="+mj-cs"/>
              </a:rPr>
              <a:t>攻</a:t>
            </a:r>
            <a:r>
              <a:rPr kumimoji="1" lang="en-US" altLang="ja-JP" sz="4400" b="0" i="0" u="none" strike="noStrike" kern="1200" cap="none" spc="0" normalizeH="0" baseline="0" noProof="0" dirty="0" smtClean="0">
                <a:ln>
                  <a:noFill/>
                </a:ln>
                <a:solidFill>
                  <a:schemeClr val="bg1"/>
                </a:solidFill>
                <a:effectLst/>
                <a:uLnTx/>
                <a:uFillTx/>
                <a:latin typeface="+mj-lt"/>
                <a:ea typeface="+mj-ea"/>
                <a:cs typeface="+mj-cs"/>
              </a:rPr>
              <a:t>:</a:t>
            </a:r>
            <a:r>
              <a:rPr kumimoji="1" lang="en-US" altLang="ja-JP" sz="4400" b="0" i="0" u="none" strike="noStrike" kern="1200" cap="none" spc="0" normalizeH="0" noProof="0" dirty="0" smtClean="0">
                <a:ln>
                  <a:noFill/>
                </a:ln>
                <a:solidFill>
                  <a:schemeClr val="bg1"/>
                </a:solidFill>
                <a:effectLst/>
                <a:uLnTx/>
                <a:uFillTx/>
                <a:latin typeface="+mj-lt"/>
                <a:ea typeface="+mj-ea"/>
                <a:cs typeface="+mj-cs"/>
              </a:rPr>
              <a:t> 12000</a:t>
            </a:r>
          </a:p>
          <a:p>
            <a:pPr marL="0" marR="0" lvl="0" indent="0" defTabSz="914400" rtl="0" eaLnBrk="1" fontAlgn="auto" latinLnBrk="0" hangingPunct="1">
              <a:lnSpc>
                <a:spcPct val="100000"/>
              </a:lnSpc>
              <a:spcBef>
                <a:spcPct val="0"/>
              </a:spcBef>
              <a:spcAft>
                <a:spcPts val="0"/>
              </a:spcAft>
              <a:buClrTx/>
              <a:buSzTx/>
              <a:buFontTx/>
              <a:buNone/>
              <a:tabLst/>
              <a:defRPr/>
            </a:pPr>
            <a:r>
              <a:rPr lang="en-US" altLang="ja-JP" sz="4400" baseline="0" dirty="0" smtClean="0">
                <a:solidFill>
                  <a:schemeClr val="bg1"/>
                </a:solidFill>
                <a:latin typeface="+mj-lt"/>
                <a:ea typeface="+mj-ea"/>
                <a:cs typeface="+mj-cs"/>
              </a:rPr>
              <a:t>MAX</a:t>
            </a:r>
            <a:r>
              <a:rPr lang="ja-JP" altLang="en-US" sz="4400" baseline="0" dirty="0" smtClean="0">
                <a:solidFill>
                  <a:schemeClr val="bg1"/>
                </a:solidFill>
                <a:latin typeface="+mj-lt"/>
                <a:ea typeface="+mj-ea"/>
                <a:cs typeface="+mj-cs"/>
              </a:rPr>
              <a:t>防</a:t>
            </a:r>
            <a:r>
              <a:rPr lang="en-US" altLang="ja-JP" sz="4400" baseline="0" dirty="0" smtClean="0">
                <a:solidFill>
                  <a:schemeClr val="bg1"/>
                </a:solidFill>
                <a:latin typeface="+mj-lt"/>
                <a:ea typeface="+mj-ea"/>
                <a:cs typeface="+mj-cs"/>
              </a:rPr>
              <a:t>:</a:t>
            </a:r>
            <a:r>
              <a:rPr lang="en-US" altLang="ja-JP" sz="4400" dirty="0" smtClean="0">
                <a:solidFill>
                  <a:schemeClr val="bg1"/>
                </a:solidFill>
                <a:latin typeface="+mj-lt"/>
                <a:ea typeface="+mj-ea"/>
                <a:cs typeface="+mj-cs"/>
              </a:rPr>
              <a:t> 13000</a:t>
            </a:r>
            <a:endParaRPr kumimoji="1" lang="ja-JP" alt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4098" name="Picture 2" descr="C:\Users\omura\Desktop\imgres2.jpg"/>
          <p:cNvPicPr>
            <a:picLocks noChangeAspect="1" noChangeArrowheads="1"/>
          </p:cNvPicPr>
          <p:nvPr/>
        </p:nvPicPr>
        <p:blipFill>
          <a:blip r:embed="rId2" cstate="print"/>
          <a:srcRect/>
          <a:stretch>
            <a:fillRect/>
          </a:stretch>
        </p:blipFill>
        <p:spPr bwMode="auto">
          <a:xfrm>
            <a:off x="3419872" y="1484784"/>
            <a:ext cx="2880320" cy="3079420"/>
          </a:xfrm>
          <a:prstGeom prst="rect">
            <a:avLst/>
          </a:prstGeom>
          <a:noFill/>
        </p:spPr>
      </p:pic>
      <p:sp>
        <p:nvSpPr>
          <p:cNvPr id="5" name="爆発 1 4"/>
          <p:cNvSpPr/>
          <p:nvPr/>
        </p:nvSpPr>
        <p:spPr>
          <a:xfrm>
            <a:off x="6084168" y="1988840"/>
            <a:ext cx="2915816" cy="3024336"/>
          </a:xfrm>
          <a:prstGeom prst="irregularSeal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超強い</a:t>
            </a:r>
            <a:endParaRPr kumimoji="1" lang="ja-JP" alt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4" y="2780928"/>
            <a:ext cx="8229600" cy="1008112"/>
          </a:xfrm>
        </p:spPr>
        <p:txBody>
          <a:bodyPr>
            <a:normAutofit/>
          </a:bodyPr>
          <a:lstStyle/>
          <a:p>
            <a:pPr algn="ctr">
              <a:buNone/>
            </a:pPr>
            <a:r>
              <a:rPr lang="ja-JP" altLang="en-US" dirty="0" smtClean="0"/>
              <a:t>あれ、また売れなくなってきたぞ</a:t>
            </a:r>
            <a:endParaRPr kumimoji="1" lang="en-US" altLang="ja-JP" dirty="0" smtClean="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ヒラギノ使用">
      <a:majorFont>
        <a:latin typeface="A-OTF UD新ゴNT Pr6N H"/>
        <a:ea typeface="ヒラギノUD丸ゴ StdN W6"/>
        <a:cs typeface=""/>
      </a:majorFont>
      <a:minorFont>
        <a:latin typeface="A-OTF UD新ゴNT Pr6 B"/>
        <a:ea typeface="ヒラギノUD丸ゴ Std W6"/>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TotalTime>
  <Words>906</Words>
  <Application>Microsoft Office PowerPoint</Application>
  <PresentationFormat>画面に合わせる (4:3)</PresentationFormat>
  <Paragraphs>125</Paragraphs>
  <Slides>44</Slides>
  <Notes>0</Notes>
  <HiddenSlides>0</HiddenSlides>
  <MMClips>0</MMClips>
  <ScaleCrop>false</ScaleCrop>
  <HeadingPairs>
    <vt:vector size="4" baseType="variant">
      <vt:variant>
        <vt:lpstr>テーマ</vt:lpstr>
      </vt:variant>
      <vt:variant>
        <vt:i4>1</vt:i4>
      </vt:variant>
      <vt:variant>
        <vt:lpstr>スライド タイトル</vt:lpstr>
      </vt:variant>
      <vt:variant>
        <vt:i4>44</vt:i4>
      </vt:variant>
    </vt:vector>
  </HeadingPairs>
  <TitlesOfParts>
    <vt:vector size="45" baseType="lpstr">
      <vt:lpstr>Office テーマ</vt:lpstr>
      <vt:lpstr> ソーシャルゲームの カード需要の話</vt:lpstr>
      <vt:lpstr>突然ですが こんな経験ありませんか</vt:lpstr>
      <vt:lpstr>リリース当初に出したカード</vt:lpstr>
      <vt:lpstr>リリース3ヶ月後</vt:lpstr>
      <vt:lpstr>スライド 5</vt:lpstr>
      <vt:lpstr>スライド 6</vt:lpstr>
      <vt:lpstr>リリース5ヶ月後</vt:lpstr>
      <vt:lpstr>リリース8ヶ月後</vt:lpstr>
      <vt:lpstr>スライド 9</vt:lpstr>
      <vt:lpstr>スライド 10</vt:lpstr>
      <vt:lpstr>スライド 11</vt:lpstr>
      <vt:lpstr>リリース10ヶ月後</vt:lpstr>
      <vt:lpstr>スライド 13</vt:lpstr>
      <vt:lpstr>スライド 14</vt:lpstr>
      <vt:lpstr>スライド 15</vt:lpstr>
      <vt:lpstr>スライド 16</vt:lpstr>
      <vt:lpstr>スライド 17</vt:lpstr>
      <vt:lpstr>ユーザーのデッキ固定問題</vt:lpstr>
      <vt:lpstr>最強新カードと入れ替えよう</vt:lpstr>
      <vt:lpstr>スライド 20</vt:lpstr>
      <vt:lpstr>スライド 21</vt:lpstr>
      <vt:lpstr>スライド 22</vt:lpstr>
      <vt:lpstr>スライド 23</vt:lpstr>
      <vt:lpstr>どうすべきだったのか</vt:lpstr>
      <vt:lpstr>スライド 25</vt:lpstr>
      <vt:lpstr>スライド 26</vt:lpstr>
      <vt:lpstr>スライド 27</vt:lpstr>
      <vt:lpstr>スキル凄い</vt:lpstr>
      <vt:lpstr>リーダースキルもっと凄い</vt:lpstr>
      <vt:lpstr>長命ソシャゲの特徴</vt:lpstr>
      <vt:lpstr>スライド 31</vt:lpstr>
      <vt:lpstr>スライド 32</vt:lpstr>
      <vt:lpstr>スライド 33</vt:lpstr>
      <vt:lpstr>スライド 34</vt:lpstr>
      <vt:lpstr>最終的にはスキルインフレに行き着く</vt:lpstr>
      <vt:lpstr>スライド 36</vt:lpstr>
      <vt:lpstr>属性相性凄い</vt:lpstr>
      <vt:lpstr>イケてない点とは</vt:lpstr>
      <vt:lpstr>属性相性って凄いよ</vt:lpstr>
      <vt:lpstr>スライド 40</vt:lpstr>
      <vt:lpstr>初期のパズドラの状態</vt:lpstr>
      <vt:lpstr>どうしたのか</vt:lpstr>
      <vt:lpstr>その他の需要の掘り起こし方</vt:lpstr>
      <vt:lpstr>スライド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プランナーがPR駆動 してみた話</dc:title>
  <dc:creator>omura</dc:creator>
  <cp:lastModifiedBy>omura</cp:lastModifiedBy>
  <cp:revision>56</cp:revision>
  <dcterms:created xsi:type="dcterms:W3CDTF">2014-12-11T05:42:02Z</dcterms:created>
  <dcterms:modified xsi:type="dcterms:W3CDTF">2015-01-15T13:21:48Z</dcterms:modified>
</cp:coreProperties>
</file>